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9" r:id="rId1"/>
    <p:sldMasterId id="2147484074" r:id="rId2"/>
  </p:sldMasterIdLst>
  <p:notesMasterIdLst>
    <p:notesMasterId r:id="rId48"/>
  </p:notesMasterIdLst>
  <p:sldIdLst>
    <p:sldId id="1468" r:id="rId3"/>
    <p:sldId id="1490" r:id="rId4"/>
    <p:sldId id="1491" r:id="rId5"/>
    <p:sldId id="1425" r:id="rId6"/>
    <p:sldId id="1471" r:id="rId7"/>
    <p:sldId id="1487" r:id="rId8"/>
    <p:sldId id="1488" r:id="rId9"/>
    <p:sldId id="1442" r:id="rId10"/>
    <p:sldId id="1447" r:id="rId11"/>
    <p:sldId id="1446" r:id="rId12"/>
    <p:sldId id="1418" r:id="rId13"/>
    <p:sldId id="1472" r:id="rId14"/>
    <p:sldId id="1476" r:id="rId15"/>
    <p:sldId id="1473" r:id="rId16"/>
    <p:sldId id="1475" r:id="rId17"/>
    <p:sldId id="1478" r:id="rId18"/>
    <p:sldId id="1479" r:id="rId19"/>
    <p:sldId id="1477" r:id="rId20"/>
    <p:sldId id="1284" r:id="rId21"/>
    <p:sldId id="1394" r:id="rId22"/>
    <p:sldId id="1398" r:id="rId23"/>
    <p:sldId id="1395" r:id="rId24"/>
    <p:sldId id="1481" r:id="rId25"/>
    <p:sldId id="1489" r:id="rId26"/>
    <p:sldId id="1400" r:id="rId27"/>
    <p:sldId id="1401" r:id="rId28"/>
    <p:sldId id="1480" r:id="rId29"/>
    <p:sldId id="1403" r:id="rId30"/>
    <p:sldId id="1483" r:id="rId31"/>
    <p:sldId id="1482" r:id="rId32"/>
    <p:sldId id="1438" r:id="rId33"/>
    <p:sldId id="1439" r:id="rId34"/>
    <p:sldId id="1440" r:id="rId35"/>
    <p:sldId id="1485" r:id="rId36"/>
    <p:sldId id="1484" r:id="rId37"/>
    <p:sldId id="1486" r:id="rId38"/>
    <p:sldId id="1415" r:id="rId39"/>
    <p:sldId id="1417" r:id="rId40"/>
    <p:sldId id="1430" r:id="rId41"/>
    <p:sldId id="1429" r:id="rId42"/>
    <p:sldId id="1431" r:id="rId43"/>
    <p:sldId id="1445" r:id="rId44"/>
    <p:sldId id="1469" r:id="rId45"/>
    <p:sldId id="1450" r:id="rId46"/>
    <p:sldId id="1441" r:id="rId47"/>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989E"/>
    <a:srgbClr val="3130ED"/>
    <a:srgbClr val="0F104A"/>
    <a:srgbClr val="01011B"/>
    <a:srgbClr val="3031ED"/>
    <a:srgbClr val="000099"/>
    <a:srgbClr val="0000FF"/>
    <a:srgbClr val="0066FF"/>
    <a:srgbClr val="FFFF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27" autoAdjust="0"/>
    <p:restoredTop sz="91859" autoAdjust="0"/>
  </p:normalViewPr>
  <p:slideViewPr>
    <p:cSldViewPr snapToGrid="0">
      <p:cViewPr varScale="1">
        <p:scale>
          <a:sx n="80" d="100"/>
          <a:sy n="80" d="100"/>
        </p:scale>
        <p:origin x="36"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 Id="rId4" Type="http://schemas.openxmlformats.org/officeDocument/2006/relationships/image" Target="../media/image4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 Id="rId4" Type="http://schemas.openxmlformats.org/officeDocument/2006/relationships/image" Target="../media/image6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latin typeface="Arial" pitchFamily="34" charset="0"/>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defRPr sz="1200">
                <a:latin typeface="Arial" pitchFamily="34" charset="0"/>
                <a:cs typeface="+mn-cs"/>
              </a:defRPr>
            </a:lvl1pPr>
          </a:lstStyle>
          <a:p>
            <a:pPr>
              <a:defRPr/>
            </a:pPr>
            <a:fld id="{2F9C1E49-2E8E-4E67-A1AC-1D5702A61888}" type="datetimeFigureOut">
              <a:rPr lang="en-US"/>
              <a:pPr>
                <a:defRPr/>
              </a:pPr>
              <a:t>29-Oct-23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defRPr sz="1200">
                <a:latin typeface="Arial" pitchFamily="34" charset="0"/>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0" hangingPunct="0">
              <a:defRPr sz="1200">
                <a:latin typeface="Arial" pitchFamily="34" charset="0"/>
                <a:cs typeface="+mn-cs"/>
              </a:defRPr>
            </a:lvl1pPr>
          </a:lstStyle>
          <a:p>
            <a:pPr>
              <a:defRPr/>
            </a:pPr>
            <a:fld id="{A4912AF8-6A9A-4DE6-869D-7E0AA6E48781}" type="slidenum">
              <a:rPr lang="en-US"/>
              <a:pPr>
                <a:defRPr/>
              </a:pPr>
              <a:t>‹#›</a:t>
            </a:fld>
            <a:endParaRPr lang="en-US"/>
          </a:p>
        </p:txBody>
      </p:sp>
    </p:spTree>
    <p:extLst>
      <p:ext uri="{BB962C8B-B14F-4D97-AF65-F5344CB8AC3E}">
        <p14:creationId xmlns:p14="http://schemas.microsoft.com/office/powerpoint/2010/main" val="8759485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8331694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926611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27139950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4912AF8-6A9A-4DE6-869D-7E0AA6E48781}" type="slidenum">
              <a:rPr lang="en-US" smtClean="0"/>
              <a:pPr>
                <a:defRPr/>
              </a:pPr>
              <a:t>33</a:t>
            </a:fld>
            <a:endParaRPr lang="en-US"/>
          </a:p>
        </p:txBody>
      </p:sp>
    </p:spTree>
    <p:extLst>
      <p:ext uri="{BB962C8B-B14F-4D97-AF65-F5344CB8AC3E}">
        <p14:creationId xmlns:p14="http://schemas.microsoft.com/office/powerpoint/2010/main" val="13136464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3838371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85679CD-A8B5-4584-9D70-394C6F95D8BC}" type="slidenum">
              <a:rPr lang="en-US" altLang="en-US" smtClean="0"/>
              <a:pPr/>
              <a:t>42</a:t>
            </a:fld>
            <a:endParaRPr lang="en-US" altLang="en-US"/>
          </a:p>
        </p:txBody>
      </p:sp>
    </p:spTree>
    <p:extLst>
      <p:ext uri="{BB962C8B-B14F-4D97-AF65-F5344CB8AC3E}">
        <p14:creationId xmlns:p14="http://schemas.microsoft.com/office/powerpoint/2010/main" val="3460829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121170-BDAA-44D0-8F33-42461DB9B36D}" type="slidenum">
              <a:rPr lang="en-US" altLang="en-US">
                <a:solidFill>
                  <a:srgbClr val="000000"/>
                </a:solidFill>
              </a:rPr>
              <a:pPr/>
              <a:t>6</a:t>
            </a:fld>
            <a:endParaRPr lang="en-US" altLang="en-US">
              <a:solidFill>
                <a:srgbClr val="000000"/>
              </a:solidFill>
            </a:endParaRPr>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031143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487963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523630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2603652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2615318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677562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951476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4912AF8-6A9A-4DE6-869D-7E0AA6E48781}" type="slidenum">
              <a:rPr lang="en-US" smtClean="0"/>
              <a:pPr>
                <a:defRPr/>
              </a:pPr>
              <a:t>28</a:t>
            </a:fld>
            <a:endParaRPr lang="en-US"/>
          </a:p>
        </p:txBody>
      </p:sp>
    </p:spTree>
    <p:extLst>
      <p:ext uri="{BB962C8B-B14F-4D97-AF65-F5344CB8AC3E}">
        <p14:creationId xmlns:p14="http://schemas.microsoft.com/office/powerpoint/2010/main" val="351142330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cstate="print">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cstate="print">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cstate="print">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pPr>
              <a:defRPr/>
            </a:pPr>
            <a:fld id="{DAF161F3-2709-4E92-A56E-4B3D24DD74A9}" type="slidenum">
              <a:rPr lang="en-US" smtClean="0"/>
              <a:pPr>
                <a:defRPr/>
              </a:pPr>
              <a:t>‹#›</a:t>
            </a:fld>
            <a:endParaRPr lang="en-US"/>
          </a:p>
        </p:txBody>
      </p:sp>
    </p:spTree>
    <p:extLst>
      <p:ext uri="{BB962C8B-B14F-4D97-AF65-F5344CB8AC3E}">
        <p14:creationId xmlns:p14="http://schemas.microsoft.com/office/powerpoint/2010/main" val="2363653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ADC3DE3-737D-4254-A75C-F560A744F829}" type="slidenum">
              <a:rPr lang="en-US" smtClean="0"/>
              <a:pPr>
                <a:defRPr/>
              </a:pPr>
              <a:t>‹#›</a:t>
            </a:fld>
            <a:endParaRPr lang="en-US"/>
          </a:p>
        </p:txBody>
      </p:sp>
    </p:spTree>
    <p:extLst>
      <p:ext uri="{BB962C8B-B14F-4D97-AF65-F5344CB8AC3E}">
        <p14:creationId xmlns:p14="http://schemas.microsoft.com/office/powerpoint/2010/main" val="1429396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3E4EF4B-450C-46AE-93C0-413E44E1755F}" type="slidenum">
              <a:rPr lang="en-US" smtClean="0"/>
              <a:pPr>
                <a:defRPr/>
              </a:pPr>
              <a:t>‹#›</a:t>
            </a:fld>
            <a:endParaRPr lang="en-US"/>
          </a:p>
        </p:txBody>
      </p:sp>
    </p:spTree>
    <p:extLst>
      <p:ext uri="{BB962C8B-B14F-4D97-AF65-F5344CB8AC3E}">
        <p14:creationId xmlns:p14="http://schemas.microsoft.com/office/powerpoint/2010/main" val="322899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09600" y="6245225"/>
            <a:ext cx="2844800" cy="476250"/>
          </a:xfrm>
        </p:spPr>
        <p:txBody>
          <a:bodyPr/>
          <a:lstStyle>
            <a:lvl1pPr>
              <a:defRPr/>
            </a:lvl1pPr>
          </a:lstStyle>
          <a:p>
            <a:pPr>
              <a:defRPr/>
            </a:pPr>
            <a:endParaRPr lang="en-US"/>
          </a:p>
        </p:txBody>
      </p:sp>
      <p:sp>
        <p:nvSpPr>
          <p:cNvPr id="4" name="Footer Placeholder 3"/>
          <p:cNvSpPr>
            <a:spLocks noGrp="1"/>
          </p:cNvSpPr>
          <p:nvPr>
            <p:ph type="ftr" sz="quarter" idx="11"/>
          </p:nvPr>
        </p:nvSpPr>
        <p:spPr>
          <a:xfrm>
            <a:off x="4165600" y="6245225"/>
            <a:ext cx="3860800" cy="476250"/>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8737600" y="6245225"/>
            <a:ext cx="2844800" cy="476250"/>
          </a:xfrm>
        </p:spPr>
        <p:txBody>
          <a:bodyPr/>
          <a:lstStyle>
            <a:lvl1pPr>
              <a:defRPr/>
            </a:lvl1pPr>
          </a:lstStyle>
          <a:p>
            <a:pPr>
              <a:defRPr/>
            </a:pPr>
            <a:fld id="{545F1BE8-0F69-4CFC-934C-7968EF9B0890}" type="slidenum">
              <a:rPr lang="en-US"/>
              <a:pPr>
                <a:defRPr/>
              </a:pPr>
              <a:t>‹#›</a:t>
            </a:fld>
            <a:endParaRPr lang="en-US"/>
          </a:p>
        </p:txBody>
      </p:sp>
    </p:spTree>
    <p:extLst>
      <p:ext uri="{BB962C8B-B14F-4D97-AF65-F5344CB8AC3E}">
        <p14:creationId xmlns:p14="http://schemas.microsoft.com/office/powerpoint/2010/main" val="17068017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97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09600" y="6245225"/>
            <a:ext cx="2844800" cy="476250"/>
          </a:xfrm>
        </p:spPr>
        <p:txBody>
          <a:bodyPr/>
          <a:lstStyle>
            <a:lvl1pPr>
              <a:defRPr/>
            </a:lvl1pPr>
          </a:lstStyle>
          <a:p>
            <a:pPr>
              <a:defRPr/>
            </a:pPr>
            <a:endParaRPr lang="en-US"/>
          </a:p>
        </p:txBody>
      </p:sp>
      <p:sp>
        <p:nvSpPr>
          <p:cNvPr id="7" name="Footer Placeholder 6"/>
          <p:cNvSpPr>
            <a:spLocks noGrp="1"/>
          </p:cNvSpPr>
          <p:nvPr>
            <p:ph type="ftr" sz="quarter" idx="11"/>
          </p:nvPr>
        </p:nvSpPr>
        <p:spPr>
          <a:xfrm>
            <a:off x="4165600" y="6245225"/>
            <a:ext cx="3860800" cy="476250"/>
          </a:xfrm>
        </p:spPr>
        <p:txBody>
          <a:bodyPr/>
          <a:lstStyle>
            <a:lvl1pPr>
              <a:defRPr/>
            </a:lvl1pPr>
          </a:lstStyle>
          <a:p>
            <a:pPr>
              <a:defRPr/>
            </a:pPr>
            <a:endParaRPr lang="en-US"/>
          </a:p>
        </p:txBody>
      </p:sp>
      <p:sp>
        <p:nvSpPr>
          <p:cNvPr id="8" name="Slide Number Placeholder 7"/>
          <p:cNvSpPr>
            <a:spLocks noGrp="1"/>
          </p:cNvSpPr>
          <p:nvPr>
            <p:ph type="sldNum" sz="quarter" idx="12"/>
          </p:nvPr>
        </p:nvSpPr>
        <p:spPr>
          <a:xfrm>
            <a:off x="8737600" y="6245225"/>
            <a:ext cx="2844800" cy="476250"/>
          </a:xfrm>
        </p:spPr>
        <p:txBody>
          <a:bodyPr/>
          <a:lstStyle>
            <a:lvl1pPr>
              <a:defRPr/>
            </a:lvl1pPr>
          </a:lstStyle>
          <a:p>
            <a:pPr>
              <a:defRPr/>
            </a:pPr>
            <a:fld id="{7B6063D9-DE7C-4370-8216-056A33FD7803}" type="slidenum">
              <a:rPr lang="en-US"/>
              <a:pPr>
                <a:defRPr/>
              </a:pPr>
              <a:t>‹#›</a:t>
            </a:fld>
            <a:endParaRPr lang="en-US"/>
          </a:p>
        </p:txBody>
      </p:sp>
    </p:spTree>
    <p:extLst>
      <p:ext uri="{BB962C8B-B14F-4D97-AF65-F5344CB8AC3E}">
        <p14:creationId xmlns:p14="http://schemas.microsoft.com/office/powerpoint/2010/main" val="34072734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09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197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09600" y="6245225"/>
            <a:ext cx="2844800" cy="476250"/>
          </a:xfrm>
        </p:spPr>
        <p:txBody>
          <a:bodyPr/>
          <a:lstStyle>
            <a:lvl1pPr>
              <a:defRPr/>
            </a:lvl1pPr>
          </a:lstStyle>
          <a:p>
            <a:pPr>
              <a:defRPr/>
            </a:pPr>
            <a:endParaRPr lang="en-US"/>
          </a:p>
        </p:txBody>
      </p:sp>
      <p:sp>
        <p:nvSpPr>
          <p:cNvPr id="8" name="Footer Placeholder 7"/>
          <p:cNvSpPr>
            <a:spLocks noGrp="1"/>
          </p:cNvSpPr>
          <p:nvPr>
            <p:ph type="ftr" sz="quarter" idx="11"/>
          </p:nvPr>
        </p:nvSpPr>
        <p:spPr>
          <a:xfrm>
            <a:off x="4165600" y="6245225"/>
            <a:ext cx="3860800" cy="476250"/>
          </a:xfrm>
        </p:spPr>
        <p:txBody>
          <a:bodyPr/>
          <a:lstStyle>
            <a:lvl1pPr>
              <a:defRPr/>
            </a:lvl1pPr>
          </a:lstStyle>
          <a:p>
            <a:pPr>
              <a:defRPr/>
            </a:pPr>
            <a:endParaRPr lang="en-US"/>
          </a:p>
        </p:txBody>
      </p:sp>
      <p:sp>
        <p:nvSpPr>
          <p:cNvPr id="9" name="Slide Number Placeholder 8"/>
          <p:cNvSpPr>
            <a:spLocks noGrp="1"/>
          </p:cNvSpPr>
          <p:nvPr>
            <p:ph type="sldNum" sz="quarter" idx="12"/>
          </p:nvPr>
        </p:nvSpPr>
        <p:spPr>
          <a:xfrm>
            <a:off x="8737600" y="6245225"/>
            <a:ext cx="2844800" cy="476250"/>
          </a:xfrm>
        </p:spPr>
        <p:txBody>
          <a:bodyPr/>
          <a:lstStyle>
            <a:lvl1pPr>
              <a:defRPr/>
            </a:lvl1pPr>
          </a:lstStyle>
          <a:p>
            <a:pPr>
              <a:defRPr/>
            </a:pPr>
            <a:fld id="{6AB03360-0A34-4CA4-B11E-4B6BC8B50917}" type="slidenum">
              <a:rPr lang="en-US"/>
              <a:pPr>
                <a:defRPr/>
              </a:pPr>
              <a:t>‹#›</a:t>
            </a:fld>
            <a:endParaRPr lang="en-US"/>
          </a:p>
        </p:txBody>
      </p:sp>
    </p:spTree>
    <p:extLst>
      <p:ext uri="{BB962C8B-B14F-4D97-AF65-F5344CB8AC3E}">
        <p14:creationId xmlns:p14="http://schemas.microsoft.com/office/powerpoint/2010/main" val="40723917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793422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1206500" y="2155826"/>
            <a:ext cx="9753600" cy="277177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Rectangle 4"/>
          <p:cNvSpPr/>
          <p:nvPr/>
        </p:nvSpPr>
        <p:spPr>
          <a:xfrm>
            <a:off x="1219200" y="5048250"/>
            <a:ext cx="97536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6" name="Rectangle 5"/>
          <p:cNvSpPr/>
          <p:nvPr/>
        </p:nvSpPr>
        <p:spPr>
          <a:xfrm>
            <a:off x="1206501" y="2144714"/>
            <a:ext cx="302684" cy="2782887"/>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7" name="Rectangle 6"/>
          <p:cNvSpPr/>
          <p:nvPr/>
        </p:nvSpPr>
        <p:spPr>
          <a:xfrm>
            <a:off x="1219200" y="5048250"/>
            <a:ext cx="3048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8" name="Title 7"/>
          <p:cNvSpPr>
            <a:spLocks noGrp="1"/>
          </p:cNvSpPr>
          <p:nvPr>
            <p:ph type="ctrTitle"/>
          </p:nvPr>
        </p:nvSpPr>
        <p:spPr>
          <a:xfrm>
            <a:off x="1625600" y="3886200"/>
            <a:ext cx="9144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625600" y="5124450"/>
            <a:ext cx="9144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0" name="Date Placeholder 27"/>
          <p:cNvSpPr>
            <a:spLocks noGrp="1"/>
          </p:cNvSpPr>
          <p:nvPr>
            <p:ph type="dt" sz="half" idx="10"/>
          </p:nvPr>
        </p:nvSpPr>
        <p:spPr>
          <a:xfrm>
            <a:off x="8534400" y="6354763"/>
            <a:ext cx="3048000" cy="366712"/>
          </a:xfrm>
        </p:spPr>
        <p:txBody>
          <a:bodyPr/>
          <a:lstStyle>
            <a:lvl1pPr>
              <a:defRPr sz="1400"/>
            </a:lvl1pPr>
          </a:lstStyle>
          <a:p>
            <a:pPr>
              <a:defRPr/>
            </a:pPr>
            <a:endParaRPr lang="en-US">
              <a:solidFill>
                <a:srgbClr val="464653"/>
              </a:solidFill>
            </a:endParaRPr>
          </a:p>
        </p:txBody>
      </p:sp>
      <p:sp>
        <p:nvSpPr>
          <p:cNvPr id="11" name="Footer Placeholder 16"/>
          <p:cNvSpPr>
            <a:spLocks noGrp="1"/>
          </p:cNvSpPr>
          <p:nvPr>
            <p:ph type="ftr" sz="quarter" idx="11"/>
          </p:nvPr>
        </p:nvSpPr>
        <p:spPr>
          <a:xfrm>
            <a:off x="3865033" y="6354763"/>
            <a:ext cx="4633384" cy="366712"/>
          </a:xfrm>
        </p:spPr>
        <p:txBody>
          <a:bodyPr/>
          <a:lstStyle>
            <a:lvl1pPr>
              <a:defRPr/>
            </a:lvl1pPr>
          </a:lstStyle>
          <a:p>
            <a:pPr>
              <a:defRPr/>
            </a:pPr>
            <a:endParaRPr lang="en-US">
              <a:solidFill>
                <a:srgbClr val="464653"/>
              </a:solidFill>
            </a:endParaRPr>
          </a:p>
        </p:txBody>
      </p:sp>
      <p:sp>
        <p:nvSpPr>
          <p:cNvPr id="12" name="Slide Number Placeholder 28"/>
          <p:cNvSpPr>
            <a:spLocks noGrp="1"/>
          </p:cNvSpPr>
          <p:nvPr>
            <p:ph type="sldNum" sz="quarter" idx="12"/>
          </p:nvPr>
        </p:nvSpPr>
        <p:spPr>
          <a:xfrm>
            <a:off x="1621367" y="6354763"/>
            <a:ext cx="1625600" cy="366712"/>
          </a:xfrm>
        </p:spPr>
        <p:txBody>
          <a:bodyPr/>
          <a:lstStyle>
            <a:lvl1pPr>
              <a:defRPr/>
            </a:lvl1pPr>
          </a:lstStyle>
          <a:p>
            <a:fld id="{29454692-EB53-43A4-B966-9690B1944543}" type="slidenum">
              <a:rPr lang="en-US" altLang="en-US">
                <a:solidFill>
                  <a:srgbClr val="464653"/>
                </a:solidFill>
              </a:rPr>
              <a:pPr/>
              <a:t>‹#›</a:t>
            </a:fld>
            <a:endParaRPr lang="en-US" altLang="en-US">
              <a:solidFill>
                <a:srgbClr val="464653"/>
              </a:solidFill>
            </a:endParaRPr>
          </a:p>
        </p:txBody>
      </p:sp>
    </p:spTree>
    <p:extLst>
      <p:ext uri="{BB962C8B-B14F-4D97-AF65-F5344CB8AC3E}">
        <p14:creationId xmlns:p14="http://schemas.microsoft.com/office/powerpoint/2010/main" val="857342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09600" y="1219200"/>
            <a:ext cx="109728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solidFill>
                <a:srgbClr val="464653"/>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srgbClr val="464653"/>
              </a:solidFill>
            </a:endParaRPr>
          </a:p>
        </p:txBody>
      </p:sp>
      <p:sp>
        <p:nvSpPr>
          <p:cNvPr id="6" name="Slide Number Placeholder 22"/>
          <p:cNvSpPr>
            <a:spLocks noGrp="1"/>
          </p:cNvSpPr>
          <p:nvPr>
            <p:ph type="sldNum" sz="quarter" idx="12"/>
          </p:nvPr>
        </p:nvSpPr>
        <p:spPr/>
        <p:txBody>
          <a:bodyPr/>
          <a:lstStyle>
            <a:lvl1pPr>
              <a:defRPr/>
            </a:lvl1pPr>
          </a:lstStyle>
          <a:p>
            <a:fld id="{86B0D263-02F3-40A4-BE4B-46863B370A13}" type="slidenum">
              <a:rPr lang="en-US" altLang="en-US">
                <a:solidFill>
                  <a:srgbClr val="464653"/>
                </a:solidFill>
              </a:rPr>
              <a:pPr/>
              <a:t>‹#›</a:t>
            </a:fld>
            <a:endParaRPr lang="en-US" altLang="en-US">
              <a:solidFill>
                <a:srgbClr val="464653"/>
              </a:solidFill>
            </a:endParaRPr>
          </a:p>
        </p:txBody>
      </p:sp>
    </p:spTree>
    <p:extLst>
      <p:ext uri="{BB962C8B-B14F-4D97-AF65-F5344CB8AC3E}">
        <p14:creationId xmlns:p14="http://schemas.microsoft.com/office/powerpoint/2010/main" val="24184700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a:xfrm>
            <a:off x="1219200" y="2819401"/>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Rectangle 4"/>
          <p:cNvSpPr/>
          <p:nvPr/>
        </p:nvSpPr>
        <p:spPr>
          <a:xfrm>
            <a:off x="1219200" y="2819401"/>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2" name="Title 1"/>
          <p:cNvSpPr>
            <a:spLocks noGrp="1"/>
          </p:cNvSpPr>
          <p:nvPr>
            <p:ph type="title"/>
          </p:nvPr>
        </p:nvSpPr>
        <p:spPr>
          <a:xfrm>
            <a:off x="1625600" y="2971800"/>
            <a:ext cx="9144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727200" y="4267200"/>
            <a:ext cx="90424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8534400" y="6354763"/>
            <a:ext cx="3048000" cy="366712"/>
          </a:xfrm>
        </p:spPr>
        <p:txBody>
          <a:bodyPr/>
          <a:lstStyle>
            <a:lvl1pPr>
              <a:defRPr/>
            </a:lvl1pPr>
          </a:lstStyle>
          <a:p>
            <a:pPr>
              <a:defRPr/>
            </a:pPr>
            <a:endParaRPr lang="en-US">
              <a:solidFill>
                <a:srgbClr val="DDE9EC"/>
              </a:solidFill>
            </a:endParaRPr>
          </a:p>
        </p:txBody>
      </p:sp>
      <p:sp>
        <p:nvSpPr>
          <p:cNvPr id="7" name="Footer Placeholder 4"/>
          <p:cNvSpPr>
            <a:spLocks noGrp="1"/>
          </p:cNvSpPr>
          <p:nvPr>
            <p:ph type="ftr" sz="quarter" idx="11"/>
          </p:nvPr>
        </p:nvSpPr>
        <p:spPr>
          <a:xfrm>
            <a:off x="3865033" y="6354763"/>
            <a:ext cx="4633384" cy="366712"/>
          </a:xfrm>
        </p:spPr>
        <p:txBody>
          <a:bodyPr/>
          <a:lstStyle>
            <a:lvl1pPr>
              <a:defRPr/>
            </a:lvl1pPr>
          </a:lstStyle>
          <a:p>
            <a:pPr>
              <a:defRPr/>
            </a:pPr>
            <a:endParaRPr lang="en-US">
              <a:solidFill>
                <a:srgbClr val="DDE9EC"/>
              </a:solidFill>
            </a:endParaRPr>
          </a:p>
        </p:txBody>
      </p:sp>
      <p:sp>
        <p:nvSpPr>
          <p:cNvPr id="8" name="Slide Number Placeholder 5"/>
          <p:cNvSpPr>
            <a:spLocks noGrp="1"/>
          </p:cNvSpPr>
          <p:nvPr>
            <p:ph type="sldNum" sz="quarter" idx="12"/>
          </p:nvPr>
        </p:nvSpPr>
        <p:spPr>
          <a:xfrm>
            <a:off x="1426634" y="6354763"/>
            <a:ext cx="2027767" cy="366712"/>
          </a:xfrm>
        </p:spPr>
        <p:txBody>
          <a:bodyPr/>
          <a:lstStyle>
            <a:lvl1pPr>
              <a:defRPr/>
            </a:lvl1pPr>
          </a:lstStyle>
          <a:p>
            <a:fld id="{AC0582E5-24DB-4738-AE09-ECC9C5375CAF}" type="slidenum">
              <a:rPr lang="en-US" altLang="en-US">
                <a:solidFill>
                  <a:srgbClr val="DDE9EC"/>
                </a:solidFill>
              </a:rPr>
              <a:pPr/>
              <a:t>‹#›</a:t>
            </a:fld>
            <a:endParaRPr lang="en-US" altLang="en-US">
              <a:solidFill>
                <a:srgbClr val="DDE9EC"/>
              </a:solidFill>
            </a:endParaRPr>
          </a:p>
        </p:txBody>
      </p:sp>
    </p:spTree>
    <p:extLst>
      <p:ext uri="{BB962C8B-B14F-4D97-AF65-F5344CB8AC3E}">
        <p14:creationId xmlns:p14="http://schemas.microsoft.com/office/powerpoint/2010/main" val="426409840"/>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219200"/>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6176264" y="1216152"/>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endParaRPr lang="en-US">
              <a:solidFill>
                <a:srgbClr val="464653"/>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srgbClr val="464653"/>
              </a:solidFill>
            </a:endParaRPr>
          </a:p>
        </p:txBody>
      </p:sp>
      <p:sp>
        <p:nvSpPr>
          <p:cNvPr id="7" name="Slide Number Placeholder 22"/>
          <p:cNvSpPr>
            <a:spLocks noGrp="1"/>
          </p:cNvSpPr>
          <p:nvPr>
            <p:ph type="sldNum" sz="quarter" idx="12"/>
          </p:nvPr>
        </p:nvSpPr>
        <p:spPr/>
        <p:txBody>
          <a:bodyPr/>
          <a:lstStyle>
            <a:lvl1pPr>
              <a:defRPr/>
            </a:lvl1pPr>
          </a:lstStyle>
          <a:p>
            <a:fld id="{E29263E0-82CC-4D8A-9915-317EA0233544}" type="slidenum">
              <a:rPr lang="en-US" altLang="en-US">
                <a:solidFill>
                  <a:srgbClr val="464653"/>
                </a:solidFill>
              </a:rPr>
              <a:pPr/>
              <a:t>‹#›</a:t>
            </a:fld>
            <a:endParaRPr lang="en-US" altLang="en-US">
              <a:solidFill>
                <a:srgbClr val="464653"/>
              </a:solidFill>
            </a:endParaRPr>
          </a:p>
        </p:txBody>
      </p:sp>
    </p:spTree>
    <p:extLst>
      <p:ext uri="{BB962C8B-B14F-4D97-AF65-F5344CB8AC3E}">
        <p14:creationId xmlns:p14="http://schemas.microsoft.com/office/powerpoint/2010/main" val="1751349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05721C4-6194-4A18-85E6-017B6342E888}" type="slidenum">
              <a:rPr lang="en-US" smtClean="0"/>
              <a:pPr>
                <a:defRPr/>
              </a:pPr>
              <a:t>‹#›</a:t>
            </a:fld>
            <a:endParaRPr lang="en-US"/>
          </a:p>
        </p:txBody>
      </p:sp>
    </p:spTree>
    <p:extLst>
      <p:ext uri="{BB962C8B-B14F-4D97-AF65-F5344CB8AC3E}">
        <p14:creationId xmlns:p14="http://schemas.microsoft.com/office/powerpoint/2010/main" val="39825530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285875"/>
            <a:ext cx="5386917"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6197601" y="1295400"/>
            <a:ext cx="5389033"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609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6197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endParaRPr lang="en-US">
              <a:solidFill>
                <a:srgbClr val="464653"/>
              </a:solidFill>
            </a:endParaRPr>
          </a:p>
        </p:txBody>
      </p:sp>
      <p:sp>
        <p:nvSpPr>
          <p:cNvPr id="8" name="Footer Placeholder 2"/>
          <p:cNvSpPr>
            <a:spLocks noGrp="1"/>
          </p:cNvSpPr>
          <p:nvPr>
            <p:ph type="ftr" sz="quarter" idx="11"/>
          </p:nvPr>
        </p:nvSpPr>
        <p:spPr/>
        <p:txBody>
          <a:bodyPr/>
          <a:lstStyle>
            <a:lvl1pPr>
              <a:defRPr/>
            </a:lvl1pPr>
          </a:lstStyle>
          <a:p>
            <a:pPr>
              <a:defRPr/>
            </a:pPr>
            <a:endParaRPr lang="en-US">
              <a:solidFill>
                <a:srgbClr val="464653"/>
              </a:solidFill>
            </a:endParaRPr>
          </a:p>
        </p:txBody>
      </p:sp>
      <p:sp>
        <p:nvSpPr>
          <p:cNvPr id="9" name="Slide Number Placeholder 22"/>
          <p:cNvSpPr>
            <a:spLocks noGrp="1"/>
          </p:cNvSpPr>
          <p:nvPr>
            <p:ph type="sldNum" sz="quarter" idx="12"/>
          </p:nvPr>
        </p:nvSpPr>
        <p:spPr/>
        <p:txBody>
          <a:bodyPr/>
          <a:lstStyle>
            <a:lvl1pPr>
              <a:defRPr/>
            </a:lvl1pPr>
          </a:lstStyle>
          <a:p>
            <a:fld id="{7186E126-E81B-4003-8948-ECE21C84DF5E}" type="slidenum">
              <a:rPr lang="en-US" altLang="en-US">
                <a:solidFill>
                  <a:srgbClr val="464653"/>
                </a:solidFill>
              </a:rPr>
              <a:pPr/>
              <a:t>‹#›</a:t>
            </a:fld>
            <a:endParaRPr lang="en-US" altLang="en-US">
              <a:solidFill>
                <a:srgbClr val="464653"/>
              </a:solidFill>
            </a:endParaRPr>
          </a:p>
        </p:txBody>
      </p:sp>
    </p:spTree>
    <p:extLst>
      <p:ext uri="{BB962C8B-B14F-4D97-AF65-F5344CB8AC3E}">
        <p14:creationId xmlns:p14="http://schemas.microsoft.com/office/powerpoint/2010/main" val="40824803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endParaRPr lang="en-US">
              <a:solidFill>
                <a:srgbClr val="464653"/>
              </a:solidFill>
            </a:endParaRPr>
          </a:p>
        </p:txBody>
      </p:sp>
      <p:sp>
        <p:nvSpPr>
          <p:cNvPr id="5" name="Footer Placeholder 3"/>
          <p:cNvSpPr>
            <a:spLocks noGrp="1"/>
          </p:cNvSpPr>
          <p:nvPr>
            <p:ph type="ftr" sz="quarter" idx="11"/>
          </p:nvPr>
        </p:nvSpPr>
        <p:spPr/>
        <p:txBody>
          <a:bodyPr/>
          <a:lstStyle>
            <a:lvl1pPr>
              <a:defRPr/>
            </a:lvl1pPr>
          </a:lstStyle>
          <a:p>
            <a:pPr>
              <a:defRPr/>
            </a:pPr>
            <a:endParaRPr lang="en-US">
              <a:solidFill>
                <a:srgbClr val="464653"/>
              </a:solidFill>
            </a:endParaRPr>
          </a:p>
        </p:txBody>
      </p:sp>
      <p:sp>
        <p:nvSpPr>
          <p:cNvPr id="6" name="Slide Number Placeholder 4"/>
          <p:cNvSpPr>
            <a:spLocks noGrp="1"/>
          </p:cNvSpPr>
          <p:nvPr>
            <p:ph type="sldNum" sz="quarter" idx="12"/>
          </p:nvPr>
        </p:nvSpPr>
        <p:spPr/>
        <p:txBody>
          <a:bodyPr/>
          <a:lstStyle>
            <a:lvl1pPr>
              <a:defRPr/>
            </a:lvl1pPr>
          </a:lstStyle>
          <a:p>
            <a:fld id="{E4088F24-EA0D-4C47-A576-1DB2E0A06EB9}" type="slidenum">
              <a:rPr lang="en-US" altLang="en-US">
                <a:solidFill>
                  <a:srgbClr val="464653"/>
                </a:solidFill>
              </a:rPr>
              <a:pPr/>
              <a:t>‹#›</a:t>
            </a:fld>
            <a:endParaRPr lang="en-US" altLang="en-US">
              <a:solidFill>
                <a:srgbClr val="464653"/>
              </a:solidFill>
            </a:endParaRPr>
          </a:p>
        </p:txBody>
      </p:sp>
    </p:spTree>
    <p:extLst>
      <p:ext uri="{BB962C8B-B14F-4D97-AF65-F5344CB8AC3E}">
        <p14:creationId xmlns:p14="http://schemas.microsoft.com/office/powerpoint/2010/main" val="5170532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solidFill>
                <a:prstClr val="black"/>
              </a:solidFill>
              <a:cs typeface="Arial" panose="020B0604020202020204" pitchFamily="34" charset="0"/>
            </a:endParaRPr>
          </a:p>
        </p:txBody>
      </p:sp>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4" name="Date Placeholder 1"/>
          <p:cNvSpPr>
            <a:spLocks noGrp="1"/>
          </p:cNvSpPr>
          <p:nvPr>
            <p:ph type="dt" sz="half" idx="10"/>
          </p:nvPr>
        </p:nvSpPr>
        <p:spPr/>
        <p:txBody>
          <a:bodyPr/>
          <a:lstStyle>
            <a:lvl1pPr>
              <a:defRPr/>
            </a:lvl1pPr>
          </a:lstStyle>
          <a:p>
            <a:pPr>
              <a:defRPr/>
            </a:pPr>
            <a:endParaRPr lang="en-US">
              <a:solidFill>
                <a:srgbClr val="464653"/>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srgbClr val="464653"/>
              </a:solidFill>
            </a:endParaRPr>
          </a:p>
        </p:txBody>
      </p:sp>
      <p:sp>
        <p:nvSpPr>
          <p:cNvPr id="6" name="Slide Number Placeholder 3"/>
          <p:cNvSpPr>
            <a:spLocks noGrp="1"/>
          </p:cNvSpPr>
          <p:nvPr>
            <p:ph type="sldNum" sz="quarter" idx="12"/>
          </p:nvPr>
        </p:nvSpPr>
        <p:spPr/>
        <p:txBody>
          <a:bodyPr/>
          <a:lstStyle>
            <a:lvl1pPr>
              <a:defRPr/>
            </a:lvl1pPr>
          </a:lstStyle>
          <a:p>
            <a:fld id="{AA39AFD8-8E6B-47E5-864D-2892E0538597}" type="slidenum">
              <a:rPr lang="en-US" altLang="en-US">
                <a:solidFill>
                  <a:srgbClr val="464653"/>
                </a:solidFill>
              </a:rPr>
              <a:pPr/>
              <a:t>‹#›</a:t>
            </a:fld>
            <a:endParaRPr lang="en-US" altLang="en-US">
              <a:solidFill>
                <a:srgbClr val="464653"/>
              </a:solidFill>
            </a:endParaRPr>
          </a:p>
        </p:txBody>
      </p:sp>
    </p:spTree>
    <p:extLst>
      <p:ext uri="{BB962C8B-B14F-4D97-AF65-F5344CB8AC3E}">
        <p14:creationId xmlns:p14="http://schemas.microsoft.com/office/powerpoint/2010/main" val="740057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solidFill>
                <a:prstClr val="black"/>
              </a:solidFill>
              <a:cs typeface="Arial" panose="020B0604020202020204" pitchFamily="34" charset="0"/>
            </a:endParaRPr>
          </a:p>
        </p:txBody>
      </p:sp>
      <p:sp>
        <p:nvSpPr>
          <p:cNvPr id="6" name="Straight Connector 5"/>
          <p:cNvSpPr>
            <a:spLocks noChangeShapeType="1"/>
          </p:cNvSpPr>
          <p:nvPr/>
        </p:nvSpPr>
        <p:spPr bwMode="auto">
          <a:xfrm rot="5400000">
            <a:off x="5220229"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dirty="0">
              <a:solidFill>
                <a:prstClr val="black"/>
              </a:solidFill>
              <a:cs typeface="Arial" panose="020B0604020202020204" pitchFamily="34" charset="0"/>
            </a:endParaRPr>
          </a:p>
        </p:txBody>
      </p:sp>
      <p:sp>
        <p:nvSpPr>
          <p:cNvPr id="7" name="Isosceles Triangle 6"/>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2" name="Title 1"/>
          <p:cNvSpPr>
            <a:spLocks noGrp="1"/>
          </p:cNvSpPr>
          <p:nvPr>
            <p:ph type="title"/>
          </p:nvPr>
        </p:nvSpPr>
        <p:spPr>
          <a:xfrm>
            <a:off x="8432800" y="304800"/>
            <a:ext cx="33528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8432800" y="1219201"/>
            <a:ext cx="33528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406400" y="304800"/>
            <a:ext cx="7620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p:txBody>
          <a:bodyPr/>
          <a:lstStyle>
            <a:lvl1pPr>
              <a:defRPr/>
            </a:lvl1pPr>
          </a:lstStyle>
          <a:p>
            <a:pPr>
              <a:defRPr/>
            </a:pPr>
            <a:endParaRPr lang="en-US">
              <a:solidFill>
                <a:srgbClr val="464653"/>
              </a:solidFill>
            </a:endParaRPr>
          </a:p>
        </p:txBody>
      </p:sp>
      <p:sp>
        <p:nvSpPr>
          <p:cNvPr id="9" name="Footer Placeholder 5"/>
          <p:cNvSpPr>
            <a:spLocks noGrp="1"/>
          </p:cNvSpPr>
          <p:nvPr>
            <p:ph type="ftr" sz="quarter" idx="11"/>
          </p:nvPr>
        </p:nvSpPr>
        <p:spPr/>
        <p:txBody>
          <a:bodyPr/>
          <a:lstStyle>
            <a:lvl1pPr>
              <a:defRPr/>
            </a:lvl1pPr>
          </a:lstStyle>
          <a:p>
            <a:pPr>
              <a:defRPr/>
            </a:pPr>
            <a:endParaRPr lang="en-US">
              <a:solidFill>
                <a:srgbClr val="464653"/>
              </a:solidFill>
            </a:endParaRPr>
          </a:p>
        </p:txBody>
      </p:sp>
      <p:sp>
        <p:nvSpPr>
          <p:cNvPr id="10" name="Slide Number Placeholder 6"/>
          <p:cNvSpPr>
            <a:spLocks noGrp="1"/>
          </p:cNvSpPr>
          <p:nvPr>
            <p:ph type="sldNum" sz="quarter" idx="12"/>
          </p:nvPr>
        </p:nvSpPr>
        <p:spPr/>
        <p:txBody>
          <a:bodyPr/>
          <a:lstStyle>
            <a:lvl1pPr>
              <a:defRPr/>
            </a:lvl1pPr>
          </a:lstStyle>
          <a:p>
            <a:fld id="{591B3F4A-688D-456C-A6CC-E4D1212921CB}" type="slidenum">
              <a:rPr lang="en-US" altLang="en-US">
                <a:solidFill>
                  <a:srgbClr val="464653"/>
                </a:solidFill>
              </a:rPr>
              <a:pPr/>
              <a:t>‹#›</a:t>
            </a:fld>
            <a:endParaRPr lang="en-US" altLang="en-US">
              <a:solidFill>
                <a:srgbClr val="464653"/>
              </a:solidFill>
            </a:endParaRPr>
          </a:p>
        </p:txBody>
      </p:sp>
    </p:spTree>
    <p:extLst>
      <p:ext uri="{BB962C8B-B14F-4D97-AF65-F5344CB8AC3E}">
        <p14:creationId xmlns:p14="http://schemas.microsoft.com/office/powerpoint/2010/main" val="13067239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bg2"/>
        </a:solidFill>
        <a:effectLst/>
      </p:bgPr>
    </p:bg>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solidFill>
                <a:prstClr val="white"/>
              </a:solidFill>
              <a:cs typeface="Arial" panose="020B0604020202020204" pitchFamily="34" charset="0"/>
            </a:endParaRPr>
          </a:p>
        </p:txBody>
      </p:sp>
      <p:sp>
        <p:nvSpPr>
          <p:cNvPr id="6" name="Isosceles Triangle 5"/>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7" name="Rectangle 6"/>
          <p:cNvSpPr/>
          <p:nvPr/>
        </p:nvSpPr>
        <p:spPr>
          <a:xfrm>
            <a:off x="609601" y="500063"/>
            <a:ext cx="243417"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2" name="Title 1"/>
          <p:cNvSpPr>
            <a:spLocks noGrp="1"/>
          </p:cNvSpPr>
          <p:nvPr>
            <p:ph type="title"/>
          </p:nvPr>
        </p:nvSpPr>
        <p:spPr>
          <a:xfrm>
            <a:off x="609600" y="500856"/>
            <a:ext cx="109728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609600" y="1905000"/>
            <a:ext cx="109728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09600" y="1219200"/>
            <a:ext cx="109728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lstStyle>
          <a:p>
            <a:pPr>
              <a:defRPr/>
            </a:pPr>
            <a:endParaRPr lang="en-US">
              <a:solidFill>
                <a:srgbClr val="DDE9EC"/>
              </a:solidFill>
            </a:endParaRPr>
          </a:p>
        </p:txBody>
      </p:sp>
      <p:sp>
        <p:nvSpPr>
          <p:cNvPr id="9" name="Footer Placeholder 5"/>
          <p:cNvSpPr>
            <a:spLocks noGrp="1"/>
          </p:cNvSpPr>
          <p:nvPr>
            <p:ph type="ftr" sz="quarter" idx="11"/>
          </p:nvPr>
        </p:nvSpPr>
        <p:spPr/>
        <p:txBody>
          <a:bodyPr/>
          <a:lstStyle>
            <a:lvl1pPr>
              <a:defRPr/>
            </a:lvl1pPr>
          </a:lstStyle>
          <a:p>
            <a:pPr>
              <a:defRPr/>
            </a:pPr>
            <a:endParaRPr lang="en-US">
              <a:solidFill>
                <a:srgbClr val="DDE9EC"/>
              </a:solidFill>
            </a:endParaRPr>
          </a:p>
        </p:txBody>
      </p:sp>
      <p:sp>
        <p:nvSpPr>
          <p:cNvPr id="10" name="Slide Number Placeholder 6"/>
          <p:cNvSpPr>
            <a:spLocks noGrp="1"/>
          </p:cNvSpPr>
          <p:nvPr>
            <p:ph type="sldNum" sz="quarter" idx="12"/>
          </p:nvPr>
        </p:nvSpPr>
        <p:spPr/>
        <p:txBody>
          <a:bodyPr/>
          <a:lstStyle>
            <a:lvl1pPr>
              <a:defRPr/>
            </a:lvl1pPr>
          </a:lstStyle>
          <a:p>
            <a:fld id="{7146CAB4-4F78-4272-AE77-46FFBCC63F04}" type="slidenum">
              <a:rPr lang="en-US" altLang="en-US">
                <a:solidFill>
                  <a:srgbClr val="DDE9EC"/>
                </a:solidFill>
              </a:rPr>
              <a:pPr/>
              <a:t>‹#›</a:t>
            </a:fld>
            <a:endParaRPr lang="en-US" altLang="en-US">
              <a:solidFill>
                <a:srgbClr val="DDE9EC"/>
              </a:solidFill>
            </a:endParaRPr>
          </a:p>
        </p:txBody>
      </p:sp>
    </p:spTree>
    <p:extLst>
      <p:ext uri="{BB962C8B-B14F-4D97-AF65-F5344CB8AC3E}">
        <p14:creationId xmlns:p14="http://schemas.microsoft.com/office/powerpoint/2010/main" val="863624859"/>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solidFill>
                <a:srgbClr val="464653"/>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srgbClr val="464653"/>
              </a:solidFill>
            </a:endParaRPr>
          </a:p>
        </p:txBody>
      </p:sp>
      <p:sp>
        <p:nvSpPr>
          <p:cNvPr id="6" name="Slide Number Placeholder 22"/>
          <p:cNvSpPr>
            <a:spLocks noGrp="1"/>
          </p:cNvSpPr>
          <p:nvPr>
            <p:ph type="sldNum" sz="quarter" idx="12"/>
          </p:nvPr>
        </p:nvSpPr>
        <p:spPr/>
        <p:txBody>
          <a:bodyPr/>
          <a:lstStyle>
            <a:lvl1pPr>
              <a:defRPr/>
            </a:lvl1pPr>
          </a:lstStyle>
          <a:p>
            <a:fld id="{C2AF33B7-6D91-484E-8D27-552784AD770A}" type="slidenum">
              <a:rPr lang="en-US" altLang="en-US">
                <a:solidFill>
                  <a:srgbClr val="464653"/>
                </a:solidFill>
              </a:rPr>
              <a:pPr/>
              <a:t>‹#›</a:t>
            </a:fld>
            <a:endParaRPr lang="en-US" altLang="en-US">
              <a:solidFill>
                <a:srgbClr val="464653"/>
              </a:solidFill>
            </a:endParaRPr>
          </a:p>
        </p:txBody>
      </p:sp>
    </p:spTree>
    <p:extLst>
      <p:ext uri="{BB962C8B-B14F-4D97-AF65-F5344CB8AC3E}">
        <p14:creationId xmlns:p14="http://schemas.microsoft.com/office/powerpoint/2010/main" val="22770316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solidFill>
                <a:prstClr val="black"/>
              </a:solidFill>
              <a:cs typeface="Arial" panose="020B0604020202020204" pitchFamily="34" charset="0"/>
            </a:endParaRPr>
          </a:p>
        </p:txBody>
      </p:sp>
      <p:sp>
        <p:nvSpPr>
          <p:cNvPr id="5" name="Isosceles Triangle 4"/>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6" name="Straight Connector 5"/>
          <p:cNvSpPr>
            <a:spLocks noChangeShapeType="1"/>
          </p:cNvSpPr>
          <p:nvPr/>
        </p:nvSpPr>
        <p:spPr bwMode="auto">
          <a:xfrm rot="5400000">
            <a:off x="5816071"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solidFill>
                <a:prstClr val="black"/>
              </a:solidFill>
              <a:cs typeface="Arial" panose="020B0604020202020204" pitchFamily="34" charset="0"/>
            </a:endParaRPr>
          </a:p>
        </p:txBody>
      </p:sp>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solidFill>
                <a:srgbClr val="464653"/>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srgbClr val="464653"/>
              </a:solidFill>
            </a:endParaRPr>
          </a:p>
        </p:txBody>
      </p:sp>
      <p:sp>
        <p:nvSpPr>
          <p:cNvPr id="9" name="Slide Number Placeholder 5"/>
          <p:cNvSpPr>
            <a:spLocks noGrp="1"/>
          </p:cNvSpPr>
          <p:nvPr>
            <p:ph type="sldNum" sz="quarter" idx="12"/>
          </p:nvPr>
        </p:nvSpPr>
        <p:spPr/>
        <p:txBody>
          <a:bodyPr/>
          <a:lstStyle>
            <a:lvl1pPr>
              <a:defRPr/>
            </a:lvl1pPr>
          </a:lstStyle>
          <a:p>
            <a:fld id="{9C91B0C4-E452-4F8B-99A3-9E17E2AD8E4C}" type="slidenum">
              <a:rPr lang="en-US" altLang="en-US">
                <a:solidFill>
                  <a:srgbClr val="464653"/>
                </a:solidFill>
              </a:rPr>
              <a:pPr/>
              <a:t>‹#›</a:t>
            </a:fld>
            <a:endParaRPr lang="en-US" altLang="en-US">
              <a:solidFill>
                <a:srgbClr val="464653"/>
              </a:solidFill>
            </a:endParaRPr>
          </a:p>
        </p:txBody>
      </p:sp>
    </p:spTree>
    <p:extLst>
      <p:ext uri="{BB962C8B-B14F-4D97-AF65-F5344CB8AC3E}">
        <p14:creationId xmlns:p14="http://schemas.microsoft.com/office/powerpoint/2010/main" val="26016927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09600" y="6245225"/>
            <a:ext cx="2844800" cy="476250"/>
          </a:xfrm>
        </p:spPr>
        <p:txBody>
          <a:bodyPr/>
          <a:lstStyle>
            <a:lvl1pPr>
              <a:defRPr/>
            </a:lvl1pPr>
          </a:lstStyle>
          <a:p>
            <a:pPr>
              <a:defRPr/>
            </a:pPr>
            <a:endParaRPr lang="en-US">
              <a:solidFill>
                <a:srgbClr val="464653"/>
              </a:solidFill>
            </a:endParaRPr>
          </a:p>
        </p:txBody>
      </p:sp>
      <p:sp>
        <p:nvSpPr>
          <p:cNvPr id="4" name="Footer Placeholder 3"/>
          <p:cNvSpPr>
            <a:spLocks noGrp="1"/>
          </p:cNvSpPr>
          <p:nvPr>
            <p:ph type="ftr" sz="quarter" idx="11"/>
          </p:nvPr>
        </p:nvSpPr>
        <p:spPr>
          <a:xfrm>
            <a:off x="4165600" y="6245225"/>
            <a:ext cx="3860800" cy="476250"/>
          </a:xfrm>
        </p:spPr>
        <p:txBody>
          <a:bodyPr/>
          <a:lstStyle>
            <a:lvl1pPr>
              <a:defRPr/>
            </a:lvl1pPr>
          </a:lstStyle>
          <a:p>
            <a:pPr>
              <a:defRPr/>
            </a:pPr>
            <a:endParaRPr lang="en-US">
              <a:solidFill>
                <a:srgbClr val="464653"/>
              </a:solidFill>
            </a:endParaRPr>
          </a:p>
        </p:txBody>
      </p:sp>
      <p:sp>
        <p:nvSpPr>
          <p:cNvPr id="5" name="Slide Number Placeholder 4"/>
          <p:cNvSpPr>
            <a:spLocks noGrp="1"/>
          </p:cNvSpPr>
          <p:nvPr>
            <p:ph type="sldNum" sz="quarter" idx="12"/>
          </p:nvPr>
        </p:nvSpPr>
        <p:spPr>
          <a:xfrm>
            <a:off x="8737600" y="6245225"/>
            <a:ext cx="2844800" cy="476250"/>
          </a:xfrm>
        </p:spPr>
        <p:txBody>
          <a:bodyPr/>
          <a:lstStyle>
            <a:lvl1pPr>
              <a:defRPr/>
            </a:lvl1pPr>
          </a:lstStyle>
          <a:p>
            <a:fld id="{107B8FD6-8FB2-44E5-BD19-324AAEB4648C}" type="slidenum">
              <a:rPr lang="en-US" altLang="en-US">
                <a:solidFill>
                  <a:srgbClr val="464653"/>
                </a:solidFill>
              </a:rPr>
              <a:pPr/>
              <a:t>‹#›</a:t>
            </a:fld>
            <a:endParaRPr lang="en-US" altLang="en-US">
              <a:solidFill>
                <a:srgbClr val="464653"/>
              </a:solidFill>
            </a:endParaRPr>
          </a:p>
        </p:txBody>
      </p:sp>
    </p:spTree>
    <p:extLst>
      <p:ext uri="{BB962C8B-B14F-4D97-AF65-F5344CB8AC3E}">
        <p14:creationId xmlns:p14="http://schemas.microsoft.com/office/powerpoint/2010/main" val="41871366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19667" y="263525"/>
            <a:ext cx="8187267" cy="808038"/>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711201" y="1544639"/>
            <a:ext cx="10945284" cy="2263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1201" y="3960813"/>
            <a:ext cx="10945284" cy="2265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8459033"/>
      </p:ext>
    </p:extLst>
  </p:cSld>
  <p:clrMapOvr>
    <a:masterClrMapping/>
  </p:clrMapOvr>
  <p:transition>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1371600"/>
          </a:xfrm>
        </p:spPr>
        <p:txBody>
          <a:bodyPr/>
          <a:lstStyle/>
          <a:p>
            <a:r>
              <a:rPr lang="en-US" smtClean="0"/>
              <a:t>Click to edit Master title style</a:t>
            </a:r>
            <a:endParaRPr lang="sr-Latn-CS"/>
          </a:p>
        </p:txBody>
      </p:sp>
      <p:sp>
        <p:nvSpPr>
          <p:cNvPr id="3" name="Text Placeholder 2"/>
          <p:cNvSpPr>
            <a:spLocks noGrp="1"/>
          </p:cNvSpPr>
          <p:nvPr>
            <p:ph type="body" sz="half" idx="1"/>
          </p:nvPr>
        </p:nvSpPr>
        <p:spPr>
          <a:xfrm>
            <a:off x="609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6197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Footer Placeholder 4"/>
          <p:cNvSpPr>
            <a:spLocks noGrp="1"/>
          </p:cNvSpPr>
          <p:nvPr>
            <p:ph type="ftr" sz="quarter" idx="10"/>
          </p:nvPr>
        </p:nvSpPr>
        <p:spPr>
          <a:xfrm>
            <a:off x="4165600" y="6248400"/>
            <a:ext cx="3860800" cy="457200"/>
          </a:xfrm>
        </p:spPr>
        <p:txBody>
          <a:bodyPr/>
          <a:lstStyle>
            <a:lvl1pPr>
              <a:defRPr/>
            </a:lvl1pPr>
          </a:lstStyle>
          <a:p>
            <a:endParaRPr lang="en-US">
              <a:solidFill>
                <a:srgbClr val="464653"/>
              </a:solidFill>
            </a:endParaRPr>
          </a:p>
        </p:txBody>
      </p:sp>
      <p:sp>
        <p:nvSpPr>
          <p:cNvPr id="6" name="Slide Number Placeholder 5"/>
          <p:cNvSpPr>
            <a:spLocks noGrp="1"/>
          </p:cNvSpPr>
          <p:nvPr>
            <p:ph type="sldNum" sz="quarter" idx="11"/>
          </p:nvPr>
        </p:nvSpPr>
        <p:spPr>
          <a:xfrm>
            <a:off x="8737600" y="6248400"/>
            <a:ext cx="2844800" cy="457200"/>
          </a:xfrm>
        </p:spPr>
        <p:txBody>
          <a:bodyPr/>
          <a:lstStyle>
            <a:lvl1pPr>
              <a:defRPr/>
            </a:lvl1pPr>
          </a:lstStyle>
          <a:p>
            <a:fld id="{F63CDDE2-B692-4834-9F62-7CF396D8EAF8}" type="slidenum">
              <a:rPr lang="en-US">
                <a:solidFill>
                  <a:srgbClr val="464653"/>
                </a:solidFill>
              </a:rPr>
              <a:pPr/>
              <a:t>‹#›</a:t>
            </a:fld>
            <a:endParaRPr lang="en-US">
              <a:solidFill>
                <a:srgbClr val="464653"/>
              </a:solidFill>
            </a:endParaRPr>
          </a:p>
        </p:txBody>
      </p:sp>
      <p:sp>
        <p:nvSpPr>
          <p:cNvPr id="7" name="Date Placeholder 6"/>
          <p:cNvSpPr>
            <a:spLocks noGrp="1"/>
          </p:cNvSpPr>
          <p:nvPr>
            <p:ph type="dt" sz="half" idx="12"/>
          </p:nvPr>
        </p:nvSpPr>
        <p:spPr>
          <a:xfrm>
            <a:off x="609600" y="6245225"/>
            <a:ext cx="2844800" cy="476250"/>
          </a:xfrm>
        </p:spPr>
        <p:txBody>
          <a:bodyPr/>
          <a:lstStyle>
            <a:lvl1pPr>
              <a:defRPr/>
            </a:lvl1pPr>
          </a:lstStyle>
          <a:p>
            <a:endParaRPr lang="en-US">
              <a:solidFill>
                <a:srgbClr val="464653"/>
              </a:solidFill>
            </a:endParaRPr>
          </a:p>
        </p:txBody>
      </p:sp>
    </p:spTree>
    <p:extLst>
      <p:ext uri="{BB962C8B-B14F-4D97-AF65-F5344CB8AC3E}">
        <p14:creationId xmlns:p14="http://schemas.microsoft.com/office/powerpoint/2010/main" val="958009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cstate="print">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smtClean="0"/>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pPr>
              <a:defRPr/>
            </a:pPr>
            <a:endParaRPr lang="en-US"/>
          </a:p>
        </p:txBody>
      </p:sp>
      <p:sp>
        <p:nvSpPr>
          <p:cNvPr id="5" name="Footer Placeholder 4"/>
          <p:cNvSpPr>
            <a:spLocks noGrp="1"/>
          </p:cNvSpPr>
          <p:nvPr>
            <p:ph type="ftr" sz="quarter" idx="11"/>
          </p:nvPr>
        </p:nvSpPr>
        <p:spPr>
          <a:xfrm>
            <a:off x="2182708" y="6272784"/>
            <a:ext cx="6327648" cy="365125"/>
          </a:xfrm>
        </p:spPr>
        <p:txBody>
          <a:bodyPr/>
          <a:lstStyle/>
          <a:p>
            <a:pPr>
              <a:defRPr/>
            </a:pPr>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pPr>
              <a:defRPr/>
            </a:pPr>
            <a:fld id="{678A1A95-979F-493A-9BE6-4698E887104A}" type="slidenum">
              <a:rPr lang="en-US" smtClean="0"/>
              <a:pPr>
                <a:defRPr/>
              </a:pPr>
              <a:t>‹#›</a:t>
            </a:fld>
            <a:endParaRPr lang="en-US"/>
          </a:p>
        </p:txBody>
      </p:sp>
    </p:spTree>
    <p:extLst>
      <p:ext uri="{BB962C8B-B14F-4D97-AF65-F5344CB8AC3E}">
        <p14:creationId xmlns:p14="http://schemas.microsoft.com/office/powerpoint/2010/main" val="1919034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09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197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09600" y="6245225"/>
            <a:ext cx="2844800" cy="476250"/>
          </a:xfrm>
        </p:spPr>
        <p:txBody>
          <a:bodyPr/>
          <a:lstStyle>
            <a:lvl1pPr>
              <a:defRPr/>
            </a:lvl1pPr>
          </a:lstStyle>
          <a:p>
            <a:pPr>
              <a:defRPr/>
            </a:pPr>
            <a:endParaRPr lang="en-US">
              <a:solidFill>
                <a:srgbClr val="464653"/>
              </a:solidFill>
            </a:endParaRPr>
          </a:p>
        </p:txBody>
      </p:sp>
      <p:sp>
        <p:nvSpPr>
          <p:cNvPr id="8" name="Footer Placeholder 7"/>
          <p:cNvSpPr>
            <a:spLocks noGrp="1"/>
          </p:cNvSpPr>
          <p:nvPr>
            <p:ph type="ftr" sz="quarter" idx="11"/>
          </p:nvPr>
        </p:nvSpPr>
        <p:spPr>
          <a:xfrm>
            <a:off x="4165600" y="6245225"/>
            <a:ext cx="3860800" cy="476250"/>
          </a:xfrm>
        </p:spPr>
        <p:txBody>
          <a:bodyPr/>
          <a:lstStyle>
            <a:lvl1pPr>
              <a:defRPr/>
            </a:lvl1pPr>
          </a:lstStyle>
          <a:p>
            <a:pPr>
              <a:defRPr/>
            </a:pPr>
            <a:endParaRPr lang="en-US">
              <a:solidFill>
                <a:srgbClr val="464653"/>
              </a:solidFill>
            </a:endParaRPr>
          </a:p>
        </p:txBody>
      </p:sp>
      <p:sp>
        <p:nvSpPr>
          <p:cNvPr id="9" name="Slide Number Placeholder 8"/>
          <p:cNvSpPr>
            <a:spLocks noGrp="1"/>
          </p:cNvSpPr>
          <p:nvPr>
            <p:ph type="sldNum" sz="quarter" idx="12"/>
          </p:nvPr>
        </p:nvSpPr>
        <p:spPr>
          <a:xfrm>
            <a:off x="8737600" y="6245225"/>
            <a:ext cx="2844800" cy="476250"/>
          </a:xfrm>
        </p:spPr>
        <p:txBody>
          <a:bodyPr/>
          <a:lstStyle>
            <a:lvl1pPr>
              <a:defRPr/>
            </a:lvl1pPr>
          </a:lstStyle>
          <a:p>
            <a:pPr>
              <a:defRPr/>
            </a:pPr>
            <a:fld id="{6AB03360-0A34-4CA4-B11E-4B6BC8B50917}" type="slidenum">
              <a:rPr lang="en-US">
                <a:solidFill>
                  <a:srgbClr val="464653"/>
                </a:solidFill>
              </a:rPr>
              <a:pPr>
                <a:defRPr/>
              </a:pPr>
              <a:t>‹#›</a:t>
            </a:fld>
            <a:endParaRPr lang="en-US">
              <a:solidFill>
                <a:srgbClr val="464653"/>
              </a:solidFill>
            </a:endParaRPr>
          </a:p>
        </p:txBody>
      </p:sp>
    </p:spTree>
    <p:extLst>
      <p:ext uri="{BB962C8B-B14F-4D97-AF65-F5344CB8AC3E}">
        <p14:creationId xmlns:p14="http://schemas.microsoft.com/office/powerpoint/2010/main" val="1315176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03DFDF4-7A56-47BE-83A5-A3AE1995B4D3}" type="slidenum">
              <a:rPr lang="en-US" smtClean="0"/>
              <a:pPr>
                <a:defRPr/>
              </a:pPr>
              <a:t>‹#›</a:t>
            </a:fld>
            <a:endParaRPr lang="en-US"/>
          </a:p>
        </p:txBody>
      </p:sp>
    </p:spTree>
    <p:extLst>
      <p:ext uri="{BB962C8B-B14F-4D97-AF65-F5344CB8AC3E}">
        <p14:creationId xmlns:p14="http://schemas.microsoft.com/office/powerpoint/2010/main" val="2543322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3F3D956A-2E30-4646-A877-5149650FF61C}" type="slidenum">
              <a:rPr lang="en-US" smtClean="0"/>
              <a:pPr>
                <a:defRPr/>
              </a:pPr>
              <a:t>‹#›</a:t>
            </a:fld>
            <a:endParaRPr lang="en-US"/>
          </a:p>
        </p:txBody>
      </p:sp>
    </p:spTree>
    <p:extLst>
      <p:ext uri="{BB962C8B-B14F-4D97-AF65-F5344CB8AC3E}">
        <p14:creationId xmlns:p14="http://schemas.microsoft.com/office/powerpoint/2010/main" val="4086888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37A055E4-43D2-4603-AD88-A8E7CA3CB05A}" type="slidenum">
              <a:rPr lang="en-US" smtClean="0"/>
              <a:pPr>
                <a:defRPr/>
              </a:pPr>
              <a:t>‹#›</a:t>
            </a:fld>
            <a:endParaRPr lang="en-US"/>
          </a:p>
        </p:txBody>
      </p:sp>
    </p:spTree>
    <p:extLst>
      <p:ext uri="{BB962C8B-B14F-4D97-AF65-F5344CB8AC3E}">
        <p14:creationId xmlns:p14="http://schemas.microsoft.com/office/powerpoint/2010/main" val="2393275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6156091A-CFA4-48A3-8E3D-D99B0A3C86DA}" type="slidenum">
              <a:rPr lang="en-US" smtClean="0"/>
              <a:pPr>
                <a:defRPr/>
              </a:pPr>
              <a:t>‹#›</a:t>
            </a:fld>
            <a:endParaRPr lang="en-US"/>
          </a:p>
        </p:txBody>
      </p:sp>
    </p:spTree>
    <p:extLst>
      <p:ext uri="{BB962C8B-B14F-4D97-AF65-F5344CB8AC3E}">
        <p14:creationId xmlns:p14="http://schemas.microsoft.com/office/powerpoint/2010/main" val="4204778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cstate="print">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pPr>
              <a:defRPr/>
            </a:pPr>
            <a:fld id="{306B1C81-475C-46F4-82F3-F4757B1845BE}" type="slidenum">
              <a:rPr lang="en-US" smtClean="0"/>
              <a:pPr>
                <a:defRPr/>
              </a:pPr>
              <a:t>‹#›</a:t>
            </a:fld>
            <a:endParaRPr lang="en-US"/>
          </a:p>
        </p:txBody>
      </p:sp>
    </p:spTree>
    <p:extLst>
      <p:ext uri="{BB962C8B-B14F-4D97-AF65-F5344CB8AC3E}">
        <p14:creationId xmlns:p14="http://schemas.microsoft.com/office/powerpoint/2010/main" val="2173366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cstate="print">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pPr>
              <a:defRPr/>
            </a:pPr>
            <a:fld id="{94F6BA22-0275-4951-AEC6-224647103710}" type="slidenum">
              <a:rPr lang="en-US" smtClean="0"/>
              <a:pPr>
                <a:defRPr/>
              </a:pPr>
              <a:t>‹#›</a:t>
            </a:fld>
            <a:endParaRPr lang="en-US"/>
          </a:p>
        </p:txBody>
      </p:sp>
    </p:spTree>
    <p:extLst>
      <p:ext uri="{BB962C8B-B14F-4D97-AF65-F5344CB8AC3E}">
        <p14:creationId xmlns:p14="http://schemas.microsoft.com/office/powerpoint/2010/main" val="2764417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pPr>
              <a:defRPr/>
            </a:pPr>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pPr>
              <a:defRPr/>
            </a:pPr>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7" cstate="print">
                <a:duotone>
                  <a:schemeClr val="accent1">
                    <a:shade val="45000"/>
                    <a:satMod val="135000"/>
                  </a:schemeClr>
                  <a:prstClr val="white"/>
                </a:duotone>
                <a:extLst>
                  <a:ext uri="{BEBA8EAE-BF5A-486C-A8C5-ECC9F3942E4B}">
                    <a14:imgProps xmlns:a14="http://schemas.microsoft.com/office/drawing/2010/main">
                      <a14:imgLayer r:embed="rId18">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pPr>
              <a:defRPr/>
            </a:pPr>
            <a:fld id="{5F339B1E-7CD4-4C76-A0E0-A9FABABA11B1}" type="slidenum">
              <a:rPr lang="en-US" smtClean="0"/>
              <a:pPr>
                <a:defRPr/>
              </a:pPr>
              <a:t>‹#›</a:t>
            </a:fld>
            <a:endParaRPr lang="en-US"/>
          </a:p>
        </p:txBody>
      </p:sp>
    </p:spTree>
    <p:extLst>
      <p:ext uri="{BB962C8B-B14F-4D97-AF65-F5344CB8AC3E}">
        <p14:creationId xmlns:p14="http://schemas.microsoft.com/office/powerpoint/2010/main" val="58819532"/>
      </p:ext>
    </p:extLst>
  </p:cSld>
  <p:clrMap bg1="lt1" tx1="dk1" bg2="lt2" tx2="dk2" accent1="accent1" accent2="accent2" accent3="accent3" accent4="accent4" accent5="accent5" accent6="accent6" hlink="hlink" folHlink="folHlink"/>
  <p:sldLayoutIdLst>
    <p:sldLayoutId id="2147484060" r:id="rId1"/>
    <p:sldLayoutId id="2147484061" r:id="rId2"/>
    <p:sldLayoutId id="2147484062" r:id="rId3"/>
    <p:sldLayoutId id="2147484063" r:id="rId4"/>
    <p:sldLayoutId id="2147484064" r:id="rId5"/>
    <p:sldLayoutId id="2147484065" r:id="rId6"/>
    <p:sldLayoutId id="2147484066" r:id="rId7"/>
    <p:sldLayoutId id="2147484067" r:id="rId8"/>
    <p:sldLayoutId id="2147484068" r:id="rId9"/>
    <p:sldLayoutId id="2147484069" r:id="rId10"/>
    <p:sldLayoutId id="2147484070" r:id="rId11"/>
    <p:sldLayoutId id="2147484071" r:id="rId12"/>
    <p:sldLayoutId id="2147484072" r:id="rId13"/>
    <p:sldLayoutId id="2147484073" r:id="rId14"/>
    <p:sldLayoutId id="2147484090" r:id="rId15"/>
  </p:sldLayoutIdLst>
  <p:txStyles>
    <p:titleStyle>
      <a:lvl1pPr algn="l" defTabSz="914400" rtl="0" eaLnBrk="1" latinLnBrk="0" hangingPunct="1">
        <a:lnSpc>
          <a:spcPct val="90000"/>
        </a:lnSpc>
        <a:spcBef>
          <a:spcPct val="0"/>
        </a:spcBef>
        <a:buNone/>
        <a:defRPr sz="5400" kern="1200" cap="all" baseline="0">
          <a:blipFill>
            <a:blip r:embed="rId19">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Title Placeholder 21"/>
          <p:cNvSpPr>
            <a:spLocks noGrp="1"/>
          </p:cNvSpPr>
          <p:nvPr>
            <p:ph type="title"/>
          </p:nvPr>
        </p:nvSpPr>
        <p:spPr bwMode="auto">
          <a:xfrm>
            <a:off x="609600" y="152400"/>
            <a:ext cx="10972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4339" name="Text Placeholder 12"/>
          <p:cNvSpPr>
            <a:spLocks noGrp="1"/>
          </p:cNvSpPr>
          <p:nvPr>
            <p:ph type="body" idx="1"/>
          </p:nvPr>
        </p:nvSpPr>
        <p:spPr bwMode="auto">
          <a:xfrm>
            <a:off x="609600" y="1219200"/>
            <a:ext cx="109728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4" name="Date Placeholder 13"/>
          <p:cNvSpPr>
            <a:spLocks noGrp="1"/>
          </p:cNvSpPr>
          <p:nvPr>
            <p:ph type="dt" sz="half" idx="2"/>
          </p:nvPr>
        </p:nvSpPr>
        <p:spPr>
          <a:xfrm>
            <a:off x="8534401" y="6356351"/>
            <a:ext cx="3052233" cy="365125"/>
          </a:xfrm>
          <a:prstGeom prst="rect">
            <a:avLst/>
          </a:prstGeom>
        </p:spPr>
        <p:txBody>
          <a:bodyPr vert="horz"/>
          <a:lstStyle>
            <a:lvl1pPr algn="l" eaLnBrk="1" latinLnBrk="0" hangingPunct="1">
              <a:defRPr kumimoji="0" sz="1400">
                <a:solidFill>
                  <a:schemeClr val="tx2"/>
                </a:solidFill>
                <a:latin typeface="Arial" charset="0"/>
                <a:cs typeface="+mn-cs"/>
              </a:defRPr>
            </a:lvl1pPr>
          </a:lstStyle>
          <a:p>
            <a:pPr>
              <a:defRPr/>
            </a:pPr>
            <a:endParaRPr lang="en-US">
              <a:solidFill>
                <a:srgbClr val="464653"/>
              </a:solidFill>
            </a:endParaRPr>
          </a:p>
        </p:txBody>
      </p:sp>
      <p:sp>
        <p:nvSpPr>
          <p:cNvPr id="3" name="Footer Placeholder 2"/>
          <p:cNvSpPr>
            <a:spLocks noGrp="1"/>
          </p:cNvSpPr>
          <p:nvPr>
            <p:ph type="ftr" sz="quarter" idx="3"/>
          </p:nvPr>
        </p:nvSpPr>
        <p:spPr>
          <a:xfrm>
            <a:off x="3865033" y="6356351"/>
            <a:ext cx="4673600" cy="365125"/>
          </a:xfrm>
          <a:prstGeom prst="rect">
            <a:avLst/>
          </a:prstGeom>
        </p:spPr>
        <p:txBody>
          <a:bodyPr vert="horz"/>
          <a:lstStyle>
            <a:lvl1pPr algn="r" eaLnBrk="1" latinLnBrk="0" hangingPunct="1">
              <a:defRPr kumimoji="0" sz="1400">
                <a:solidFill>
                  <a:schemeClr val="tx2"/>
                </a:solidFill>
                <a:latin typeface="Arial" charset="0"/>
                <a:cs typeface="+mn-cs"/>
              </a:defRPr>
            </a:lvl1pPr>
          </a:lstStyle>
          <a:p>
            <a:pPr>
              <a:defRPr/>
            </a:pPr>
            <a:endParaRPr lang="en-US">
              <a:solidFill>
                <a:srgbClr val="464653"/>
              </a:solidFill>
            </a:endParaRPr>
          </a:p>
        </p:txBody>
      </p:sp>
      <p:sp>
        <p:nvSpPr>
          <p:cNvPr id="23" name="Slide Number Placeholder 22"/>
          <p:cNvSpPr>
            <a:spLocks noGrp="1"/>
          </p:cNvSpPr>
          <p:nvPr>
            <p:ph type="sldNum" sz="quarter" idx="4"/>
          </p:nvPr>
        </p:nvSpPr>
        <p:spPr>
          <a:xfrm>
            <a:off x="817033" y="6356351"/>
            <a:ext cx="2641600" cy="365125"/>
          </a:xfrm>
          <a:prstGeom prst="rect">
            <a:avLst/>
          </a:prstGeom>
        </p:spPr>
        <p:txBody>
          <a:bodyPr vert="horz" wrap="square" lIns="91440" tIns="45720" rIns="91440" bIns="45720" numCol="1" anchor="t" anchorCtr="0" compatLnSpc="1">
            <a:prstTxWarp prst="textNoShape">
              <a:avLst/>
            </a:prstTxWarp>
          </a:bodyPr>
          <a:lstStyle>
            <a:lvl1pPr>
              <a:defRPr sz="1400">
                <a:solidFill>
                  <a:schemeClr val="tx2"/>
                </a:solidFill>
              </a:defRPr>
            </a:lvl1pPr>
          </a:lstStyle>
          <a:p>
            <a:fld id="{E0472A8E-A02C-4759-953B-7C5AD9C3BA8C}" type="slidenum">
              <a:rPr lang="en-US" altLang="en-US">
                <a:solidFill>
                  <a:srgbClr val="464653"/>
                </a:solidFill>
                <a:latin typeface="Arial" panose="020B0604020202020204" pitchFamily="34" charset="0"/>
                <a:cs typeface="Arial" panose="020B0604020202020204" pitchFamily="34" charset="0"/>
              </a:rPr>
              <a:pPr/>
              <a:t>‹#›</a:t>
            </a:fld>
            <a:endParaRPr lang="en-US" altLang="en-US">
              <a:solidFill>
                <a:srgbClr val="464653"/>
              </a:solidFill>
              <a:latin typeface="Arial" panose="020B0604020202020204" pitchFamily="34" charset="0"/>
              <a:cs typeface="Arial" panose="020B0604020202020204" pitchFamily="34" charset="0"/>
            </a:endParaRPr>
          </a:p>
        </p:txBody>
      </p:sp>
      <p:sp>
        <p:nvSpPr>
          <p:cNvPr id="28" name="Straight Connector 27"/>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solidFill>
                <a:prstClr val="black"/>
              </a:solidFill>
              <a:cs typeface="Arial" panose="020B0604020202020204" pitchFamily="34" charset="0"/>
            </a:endParaRPr>
          </a:p>
        </p:txBody>
      </p:sp>
      <p:sp>
        <p:nvSpPr>
          <p:cNvPr id="29" name="Straight Connector 28"/>
          <p:cNvSpPr>
            <a:spLocks noChangeShapeType="1"/>
          </p:cNvSpPr>
          <p:nvPr/>
        </p:nvSpPr>
        <p:spPr bwMode="auto">
          <a:xfrm>
            <a:off x="609600" y="1143000"/>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solidFill>
                <a:prstClr val="black"/>
              </a:solidFill>
              <a:cs typeface="Arial" panose="020B0604020202020204" pitchFamily="34" charset="0"/>
            </a:endParaRPr>
          </a:p>
        </p:txBody>
      </p:sp>
      <p:sp>
        <p:nvSpPr>
          <p:cNvPr id="10" name="Isosceles Triangle 9"/>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4075" r:id="rId1"/>
    <p:sldLayoutId id="2147484076" r:id="rId2"/>
    <p:sldLayoutId id="2147484077" r:id="rId3"/>
    <p:sldLayoutId id="2147484078" r:id="rId4"/>
    <p:sldLayoutId id="2147484079" r:id="rId5"/>
    <p:sldLayoutId id="2147484080" r:id="rId6"/>
    <p:sldLayoutId id="2147484081" r:id="rId7"/>
    <p:sldLayoutId id="2147484082" r:id="rId8"/>
    <p:sldLayoutId id="2147484083" r:id="rId9"/>
    <p:sldLayoutId id="2147484084" r:id="rId10"/>
    <p:sldLayoutId id="2147484085" r:id="rId11"/>
    <p:sldLayoutId id="2147484086" r:id="rId12"/>
    <p:sldLayoutId id="2147484087" r:id="rId13"/>
    <p:sldLayoutId id="2147484088" r:id="rId14"/>
    <p:sldLayoutId id="2147484089" r:id="rId15"/>
  </p:sldLayoutIdLst>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itchFamily="18" charset="0"/>
        </a:defRPr>
      </a:lvl2pPr>
      <a:lvl3pPr algn="l" rtl="0" eaLnBrk="0" fontAlgn="base" hangingPunct="0">
        <a:spcBef>
          <a:spcPct val="0"/>
        </a:spcBef>
        <a:spcAft>
          <a:spcPct val="0"/>
        </a:spcAft>
        <a:defRPr sz="3200">
          <a:solidFill>
            <a:schemeClr val="tx2"/>
          </a:solidFill>
          <a:latin typeface="Bookman Old Style" pitchFamily="18" charset="0"/>
        </a:defRPr>
      </a:lvl3pPr>
      <a:lvl4pPr algn="l" rtl="0" eaLnBrk="0" fontAlgn="base" hangingPunct="0">
        <a:spcBef>
          <a:spcPct val="0"/>
        </a:spcBef>
        <a:spcAft>
          <a:spcPct val="0"/>
        </a:spcAft>
        <a:defRPr sz="3200">
          <a:solidFill>
            <a:schemeClr val="tx2"/>
          </a:solidFill>
          <a:latin typeface="Bookman Old Style" pitchFamily="18" charset="0"/>
        </a:defRPr>
      </a:lvl4pPr>
      <a:lvl5pPr algn="l" rtl="0" eaLnBrk="0" fontAlgn="base" hangingPunct="0">
        <a:spcBef>
          <a:spcPct val="0"/>
        </a:spcBef>
        <a:spcAft>
          <a:spcPct val="0"/>
        </a:spcAft>
        <a:defRPr sz="3200">
          <a:solidFill>
            <a:schemeClr val="tx2"/>
          </a:solidFill>
          <a:latin typeface="Bookman Old Style" pitchFamily="18"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gif"/><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36.wmf"/><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Layout" Target="../slideLayouts/slideLayout14.xml"/><Relationship Id="rId7" Type="http://schemas.openxmlformats.org/officeDocument/2006/relationships/image" Target="../media/image43.png"/><Relationship Id="rId2" Type="http://schemas.openxmlformats.org/officeDocument/2006/relationships/tags" Target="../tags/tag1.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45.png"/><Relationship Id="rId5" Type="http://schemas.openxmlformats.org/officeDocument/2006/relationships/image" Target="../media/image42.png"/><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vmlDrawing" Target="../drawings/vmlDrawing3.vml"/><Relationship Id="rId6" Type="http://schemas.openxmlformats.org/officeDocument/2006/relationships/image" Target="../media/image47.png"/><Relationship Id="rId5" Type="http://schemas.openxmlformats.org/officeDocument/2006/relationships/image" Target="../media/image46.wmf"/><Relationship Id="rId4" Type="http://schemas.openxmlformats.org/officeDocument/2006/relationships/oleObject" Target="../embeddings/oleObject6.bin"/></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51.jpe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54.png"/><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wmf"/></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image" Target="../media/image62.gif"/><Relationship Id="rId7" Type="http://schemas.openxmlformats.org/officeDocument/2006/relationships/image" Target="../media/image59.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9.bin"/><Relationship Id="rId11" Type="http://schemas.openxmlformats.org/officeDocument/2006/relationships/image" Target="../media/image61.wmf"/><Relationship Id="rId5" Type="http://schemas.openxmlformats.org/officeDocument/2006/relationships/image" Target="../media/image58.wmf"/><Relationship Id="rId10" Type="http://schemas.openxmlformats.org/officeDocument/2006/relationships/oleObject" Target="../embeddings/oleObject11.bin"/><Relationship Id="rId4" Type="http://schemas.openxmlformats.org/officeDocument/2006/relationships/oleObject" Target="../embeddings/oleObject8.bin"/><Relationship Id="rId9" Type="http://schemas.openxmlformats.org/officeDocument/2006/relationships/image" Target="../media/image60.wmf"/></Relationships>
</file>

<file path=ppt/slides/_rels/slide33.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3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8.xml.rels><?xml version="1.0" encoding="UTF-8" standalone="yes"?>
<Relationships xmlns="http://schemas.openxmlformats.org/package/2006/relationships"><Relationship Id="rId3" Type="http://schemas.openxmlformats.org/officeDocument/2006/relationships/image" Target="../media/image71.gif"/><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73.gif"/><Relationship Id="rId4" Type="http://schemas.openxmlformats.org/officeDocument/2006/relationships/image" Target="../media/image72.gif"/></Relationships>
</file>

<file path=ppt/slides/_rels/slide39.xml.rels><?xml version="1.0" encoding="UTF-8" standalone="yes"?>
<Relationships xmlns="http://schemas.openxmlformats.org/package/2006/relationships"><Relationship Id="rId2" Type="http://schemas.openxmlformats.org/officeDocument/2006/relationships/image" Target="../media/image71.gi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72.gif"/><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73.gif"/><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74.gif"/><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75.wmf"/><Relationship Id="rId4" Type="http://schemas.openxmlformats.org/officeDocument/2006/relationships/oleObject" Target="../embeddings/oleObject12.bin"/></Relationships>
</file>

<file path=ppt/slides/_rels/slide44.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hyperlink" Target="http://www.google.rs/url?sa=i&amp;rct=j&amp;q=&amp;esrc=s&amp;source=images&amp;cd=&amp;cad=rja&amp;uact=8&amp;ved=0CAcQjRxqFQoTCM3Oo7e3h8gCFYtYFAodUgsDyw&amp;url=http://www.clipartpanda.com/categories/sense-of-taste-clipart&amp;bvm=bv.103073922,d.d24&amp;psig=AFQjCNH0VbFI5HhqpMAkvY3zCgsWccKnug&amp;ust=1442901009771676" TargetMode="Externa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45.xml.rels><?xml version="1.0" encoding="UTF-8" standalone="yes"?>
<Relationships xmlns="http://schemas.openxmlformats.org/package/2006/relationships"><Relationship Id="rId2" Type="http://schemas.openxmlformats.org/officeDocument/2006/relationships/image" Target="../media/image79.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2.xml"/><Relationship Id="rId5" Type="http://schemas.openxmlformats.org/officeDocument/2006/relationships/image" Target="../media/image13.gif"/><Relationship Id="rId4" Type="http://schemas.openxmlformats.org/officeDocument/2006/relationships/image" Target="../media/image12.gif"/></Relationships>
</file>

<file path=ppt/slides/_rels/slide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1781298" y="2350993"/>
            <a:ext cx="8900556"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rtl="0" eaLnBrk="0" fontAlgn="base" hangingPunct="0">
              <a:spcBef>
                <a:spcPct val="0"/>
              </a:spcBef>
              <a:spcAft>
                <a:spcPct val="0"/>
              </a:spcAft>
              <a:defRPr sz="3200" kern="1200">
                <a:solidFill>
                  <a:schemeClr val="tx1"/>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itchFamily="18" charset="0"/>
              </a:defRPr>
            </a:lvl2pPr>
            <a:lvl3pPr algn="l" rtl="0" eaLnBrk="0" fontAlgn="base" hangingPunct="0">
              <a:spcBef>
                <a:spcPct val="0"/>
              </a:spcBef>
              <a:spcAft>
                <a:spcPct val="0"/>
              </a:spcAft>
              <a:defRPr sz="3200">
                <a:solidFill>
                  <a:schemeClr val="tx2"/>
                </a:solidFill>
                <a:latin typeface="Bookman Old Style" pitchFamily="18" charset="0"/>
              </a:defRPr>
            </a:lvl3pPr>
            <a:lvl4pPr algn="l" rtl="0" eaLnBrk="0" fontAlgn="base" hangingPunct="0">
              <a:spcBef>
                <a:spcPct val="0"/>
              </a:spcBef>
              <a:spcAft>
                <a:spcPct val="0"/>
              </a:spcAft>
              <a:defRPr sz="3200">
                <a:solidFill>
                  <a:schemeClr val="tx2"/>
                </a:solidFill>
                <a:latin typeface="Bookman Old Style" pitchFamily="18" charset="0"/>
              </a:defRPr>
            </a:lvl4pPr>
            <a:lvl5pPr algn="l" rtl="0" eaLnBrk="0" fontAlgn="base" hangingPunct="0">
              <a:spcBef>
                <a:spcPct val="0"/>
              </a:spcBef>
              <a:spcAft>
                <a:spcPct val="0"/>
              </a:spcAft>
              <a:defRPr sz="3200">
                <a:solidFill>
                  <a:schemeClr val="tx2"/>
                </a:solidFill>
                <a:latin typeface="Bookman Old Style" pitchFamily="18"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algn="ctr" eaLnBrk="1" hangingPunct="1"/>
            <a:r>
              <a:rPr lang="en-US" sz="4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IASM33 	NUCLEAR MEDICINE</a:t>
            </a:r>
            <a:endParaRPr lang="sr-Latn-RS" sz="4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eaLnBrk="1" hangingPunct="1"/>
            <a:r>
              <a:rPr lang="en-US" sz="3600" b="1" dirty="0" smtClean="0">
                <a:latin typeface="Arial" panose="020B0604020202020204" pitchFamily="34" charset="0"/>
                <a:cs typeface="Arial" panose="020B0604020202020204" pitchFamily="34" charset="0"/>
              </a:rPr>
              <a:t>BIOPHYSICAL </a:t>
            </a:r>
            <a:r>
              <a:rPr lang="en-US" sz="3600" b="1" dirty="0">
                <a:latin typeface="Arial" panose="020B0604020202020204" pitchFamily="34" charset="0"/>
                <a:cs typeface="Arial" panose="020B0604020202020204" pitchFamily="34" charset="0"/>
              </a:rPr>
              <a:t>BASIS OF DIAGNOSTIC AND THERAPEUTIC </a:t>
            </a:r>
            <a:r>
              <a:rPr lang="en-US" sz="3600" b="1" dirty="0" smtClean="0">
                <a:latin typeface="Arial" panose="020B0604020202020204" pitchFamily="34" charset="0"/>
                <a:cs typeface="Arial" panose="020B0604020202020204" pitchFamily="34" charset="0"/>
              </a:rPr>
              <a:t>PROCEDURES</a:t>
            </a:r>
            <a:r>
              <a:rPr lang="sr-Latn-RS" sz="3600" b="1" dirty="0" smtClean="0">
                <a:latin typeface="Arial" panose="020B0604020202020204" pitchFamily="34" charset="0"/>
                <a:cs typeface="Arial" panose="020B0604020202020204" pitchFamily="34" charset="0"/>
              </a:rPr>
              <a:t> IN NUCLEAR MEDICINE</a:t>
            </a:r>
            <a:r>
              <a:rPr lang="en-US" altLang="en-US" sz="3600" dirty="0">
                <a:solidFill>
                  <a:prstClr val="black"/>
                </a:solidFill>
                <a:latin typeface="Arial" panose="020B0604020202020204" pitchFamily="34" charset="0"/>
                <a:cs typeface="Arial" panose="020B0604020202020204" pitchFamily="34" charset="0"/>
              </a:rPr>
              <a:t/>
            </a:r>
            <a:br>
              <a:rPr lang="en-US" altLang="en-US" sz="3600" dirty="0">
                <a:solidFill>
                  <a:prstClr val="black"/>
                </a:solidFill>
                <a:latin typeface="Arial" panose="020B0604020202020204" pitchFamily="34" charset="0"/>
                <a:cs typeface="Arial" panose="020B0604020202020204" pitchFamily="34" charset="0"/>
              </a:rPr>
            </a:br>
            <a:endParaRPr lang="en-US" altLang="en-US" sz="3600" dirty="0">
              <a:solidFill>
                <a:prstClr val="black"/>
              </a:solidFill>
              <a:latin typeface="Arial" panose="020B0604020202020204" pitchFamily="34" charset="0"/>
              <a:cs typeface="Arial" panose="020B0604020202020204" pitchFamily="34" charset="0"/>
            </a:endParaRPr>
          </a:p>
        </p:txBody>
      </p:sp>
      <p:sp>
        <p:nvSpPr>
          <p:cNvPr id="2" name="TextBox 1"/>
          <p:cNvSpPr txBox="1"/>
          <p:nvPr/>
        </p:nvSpPr>
        <p:spPr>
          <a:xfrm>
            <a:off x="1638794" y="5029200"/>
            <a:ext cx="8615548" cy="707886"/>
          </a:xfrm>
          <a:prstGeom prst="rect">
            <a:avLst/>
          </a:prstGeom>
          <a:noFill/>
        </p:spPr>
        <p:txBody>
          <a:bodyPr wrap="square" rtlCol="0">
            <a:spAutoFit/>
          </a:bodyPr>
          <a:lstStyle/>
          <a:p>
            <a:r>
              <a:rPr lang="sr-Latn-RS" sz="2000" b="1" dirty="0" smtClean="0"/>
              <a:t>Vladimir Vukomanovic MD, PhD</a:t>
            </a:r>
          </a:p>
          <a:p>
            <a:r>
              <a:rPr lang="sr-Latn-RS" sz="2000" b="1" dirty="0" smtClean="0"/>
              <a:t>Assist. Prof.</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488" y="42058"/>
            <a:ext cx="1152525" cy="1905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8996" y="181656"/>
            <a:ext cx="3848719" cy="18692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10972800" cy="699655"/>
          </a:xfrm>
        </p:spPr>
        <p:txBody>
          <a:bodyPr/>
          <a:lstStyle/>
          <a:p>
            <a:pPr algn="ctr"/>
            <a:r>
              <a:rPr lang="sr-Latn-RS" sz="3600" b="1" err="1" smtClean="0">
                <a:solidFill>
                  <a:schemeClr val="tx1"/>
                </a:solidFill>
                <a:latin typeface="Arial" panose="020B0604020202020204" pitchFamily="34" charset="0"/>
                <a:cs typeface="Arial" panose="020B0604020202020204" pitchFamily="34" charset="0"/>
              </a:rPr>
              <a:t>Ionising</a:t>
            </a:r>
            <a:r>
              <a:rPr lang="sr-Latn-RS" sz="3600" b="1" smtClean="0">
                <a:solidFill>
                  <a:schemeClr val="tx1"/>
                </a:solidFill>
                <a:latin typeface="Arial" panose="020B0604020202020204" pitchFamily="34" charset="0"/>
                <a:cs typeface="Arial" panose="020B0604020202020204" pitchFamily="34" charset="0"/>
              </a:rPr>
              <a:t> radiation IN MEDCINE</a:t>
            </a:r>
            <a:endParaRPr lang="en-GB" sz="3600" b="1" dirty="0">
              <a:solidFill>
                <a:schemeClr val="tx1"/>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609599" y="1219199"/>
            <a:ext cx="11173691" cy="5421745"/>
          </a:xfrm>
        </p:spPr>
        <p:txBody>
          <a:bodyPr>
            <a:normAutofit/>
          </a:bodyPr>
          <a:lstStyle/>
          <a:p>
            <a:pPr>
              <a:buFont typeface="Wingdings" panose="05000000000000000000" pitchFamily="2" charset="2"/>
              <a:buChar char="q"/>
            </a:pPr>
            <a:r>
              <a:rPr lang="sr-Latn-RS" sz="2800" b="1" dirty="0" err="1" smtClean="0">
                <a:latin typeface="Calibri" panose="020F0502020204030204" pitchFamily="34" charset="0"/>
                <a:cs typeface="Calibri" panose="020F0502020204030204" pitchFamily="34" charset="0"/>
              </a:rPr>
              <a:t>Radiology</a:t>
            </a:r>
            <a:endParaRPr lang="sr-Cyrl-RS" sz="2800" b="1" dirty="0" smtClean="0">
              <a:latin typeface="Calibri" panose="020F0502020204030204" pitchFamily="34" charset="0"/>
              <a:cs typeface="Calibri" panose="020F0502020204030204" pitchFamily="34" charset="0"/>
            </a:endParaRPr>
          </a:p>
          <a:p>
            <a:pPr marL="640080">
              <a:buFont typeface="Wingdings" panose="05000000000000000000" pitchFamily="2" charset="2"/>
              <a:buChar char="Ø"/>
            </a:pPr>
            <a:r>
              <a:rPr lang="sr-Cyrl-RS" sz="2800" dirty="0" smtClean="0">
                <a:latin typeface="Calibri" panose="020F0502020204030204" pitchFamily="34" charset="0"/>
                <a:cs typeface="Calibri" panose="020F0502020204030204" pitchFamily="34" charset="0"/>
              </a:rPr>
              <a:t>100% </a:t>
            </a:r>
            <a:r>
              <a:rPr lang="sr-Latn-RS" sz="2800" dirty="0" err="1" smtClean="0">
                <a:latin typeface="Calibri" panose="020F0502020204030204" pitchFamily="34" charset="0"/>
                <a:cs typeface="Calibri" panose="020F0502020204030204" pitchFamily="34" charset="0"/>
              </a:rPr>
              <a:t>diagnostic</a:t>
            </a:r>
            <a:endParaRPr lang="sr-Cyrl-RS" sz="2800" dirty="0" smtClean="0">
              <a:latin typeface="Calibri" panose="020F0502020204030204" pitchFamily="34" charset="0"/>
              <a:cs typeface="Calibri" panose="020F0502020204030204" pitchFamily="34" charset="0"/>
            </a:endParaRPr>
          </a:p>
          <a:p>
            <a:pPr>
              <a:spcBef>
                <a:spcPts val="1200"/>
              </a:spcBef>
              <a:buFont typeface="Wingdings" panose="05000000000000000000" pitchFamily="2" charset="2"/>
              <a:buChar char="q"/>
            </a:pPr>
            <a:r>
              <a:rPr lang="sr-Latn-RS" sz="2800" b="1" dirty="0" err="1" smtClean="0">
                <a:latin typeface="Calibri" panose="020F0502020204030204" pitchFamily="34" charset="0"/>
                <a:cs typeface="Calibri" panose="020F0502020204030204" pitchFamily="34" charset="0"/>
              </a:rPr>
              <a:t>Radiotherapy</a:t>
            </a:r>
            <a:endParaRPr lang="sr-Cyrl-RS" sz="2800" b="1" dirty="0" smtClean="0">
              <a:latin typeface="Calibri" panose="020F0502020204030204" pitchFamily="34" charset="0"/>
              <a:cs typeface="Calibri" panose="020F0502020204030204" pitchFamily="34" charset="0"/>
            </a:endParaRPr>
          </a:p>
          <a:p>
            <a:pPr marL="640080">
              <a:buFont typeface="Wingdings" panose="05000000000000000000" pitchFamily="2" charset="2"/>
              <a:buChar char="Ø"/>
            </a:pPr>
            <a:r>
              <a:rPr lang="sr-Cyrl-RS" sz="2800" dirty="0" smtClean="0">
                <a:latin typeface="Calibri" panose="020F0502020204030204" pitchFamily="34" charset="0"/>
                <a:cs typeface="Calibri" panose="020F0502020204030204" pitchFamily="34" charset="0"/>
              </a:rPr>
              <a:t>100% </a:t>
            </a:r>
            <a:r>
              <a:rPr lang="sr-Latn-RS" sz="2800" dirty="0" err="1" smtClean="0">
                <a:latin typeface="Calibri" panose="020F0502020204030204" pitchFamily="34" charset="0"/>
                <a:cs typeface="Calibri" panose="020F0502020204030204" pitchFamily="34" charset="0"/>
              </a:rPr>
              <a:t>therapy</a:t>
            </a:r>
            <a:endParaRPr lang="sr-Cyrl-RS" sz="2800" dirty="0" smtClean="0">
              <a:latin typeface="Calibri" panose="020F0502020204030204" pitchFamily="34" charset="0"/>
              <a:cs typeface="Calibri" panose="020F0502020204030204" pitchFamily="34" charset="0"/>
            </a:endParaRPr>
          </a:p>
          <a:p>
            <a:pPr>
              <a:spcBef>
                <a:spcPts val="1200"/>
              </a:spcBef>
              <a:buFont typeface="Wingdings" panose="05000000000000000000" pitchFamily="2" charset="2"/>
              <a:buChar char="q"/>
            </a:pPr>
            <a:r>
              <a:rPr lang="sr-Latn-RS" sz="2800" b="1" dirty="0" smtClean="0">
                <a:solidFill>
                  <a:srgbClr val="C00000"/>
                </a:solidFill>
                <a:latin typeface="Calibri" panose="020F0502020204030204" pitchFamily="34" charset="0"/>
                <a:cs typeface="Calibri" panose="020F0502020204030204" pitchFamily="34" charset="0"/>
              </a:rPr>
              <a:t>NUCLEAR MEDICINE</a:t>
            </a:r>
            <a:endParaRPr lang="sr-Cyrl-RS" sz="2800" b="1" dirty="0" smtClean="0">
              <a:solidFill>
                <a:srgbClr val="C00000"/>
              </a:solidFill>
              <a:latin typeface="Calibri" panose="020F0502020204030204" pitchFamily="34" charset="0"/>
              <a:cs typeface="Calibri" panose="020F0502020204030204" pitchFamily="34" charset="0"/>
            </a:endParaRPr>
          </a:p>
          <a:p>
            <a:pPr marL="640080">
              <a:buFont typeface="Wingdings" panose="05000000000000000000" pitchFamily="2" charset="2"/>
              <a:buChar char="Ø"/>
            </a:pPr>
            <a:r>
              <a:rPr lang="sr-Cyrl-RS" sz="2800" dirty="0" smtClean="0">
                <a:latin typeface="Calibri" panose="020F0502020204030204" pitchFamily="34" charset="0"/>
                <a:cs typeface="Calibri" panose="020F0502020204030204" pitchFamily="34" charset="0"/>
              </a:rPr>
              <a:t>70% </a:t>
            </a:r>
            <a:r>
              <a:rPr lang="sr-Latn-RS" sz="2800" dirty="0" err="1">
                <a:latin typeface="Calibri" panose="020F0502020204030204" pitchFamily="34" charset="0"/>
                <a:cs typeface="Calibri" panose="020F0502020204030204" pitchFamily="34" charset="0"/>
              </a:rPr>
              <a:t>diagnostic</a:t>
            </a:r>
            <a:endParaRPr lang="sr-Cyrl-RS" sz="2800" dirty="0" smtClean="0">
              <a:latin typeface="Calibri" panose="020F0502020204030204" pitchFamily="34" charset="0"/>
              <a:cs typeface="Calibri" panose="020F0502020204030204" pitchFamily="34" charset="0"/>
            </a:endParaRPr>
          </a:p>
          <a:p>
            <a:pPr marL="640080">
              <a:buFont typeface="Wingdings" panose="05000000000000000000" pitchFamily="2" charset="2"/>
              <a:buChar char="Ø"/>
            </a:pPr>
            <a:r>
              <a:rPr lang="sr-Cyrl-RS" sz="2800" dirty="0" smtClean="0">
                <a:latin typeface="Calibri" panose="020F0502020204030204" pitchFamily="34" charset="0"/>
                <a:cs typeface="Calibri" panose="020F0502020204030204" pitchFamily="34" charset="0"/>
              </a:rPr>
              <a:t>20% </a:t>
            </a:r>
            <a:r>
              <a:rPr lang="sr-Latn-RS" sz="2800" dirty="0" err="1">
                <a:latin typeface="Calibri" panose="020F0502020204030204" pitchFamily="34" charset="0"/>
                <a:cs typeface="Calibri" panose="020F0502020204030204" pitchFamily="34" charset="0"/>
              </a:rPr>
              <a:t>therapy</a:t>
            </a:r>
            <a:endParaRPr lang="sr-Latn-RS" sz="2800" dirty="0" smtClean="0">
              <a:latin typeface="Calibri" panose="020F0502020204030204" pitchFamily="34" charset="0"/>
              <a:cs typeface="Calibri" panose="020F0502020204030204" pitchFamily="34" charset="0"/>
            </a:endParaRPr>
          </a:p>
          <a:p>
            <a:pPr marL="367030" indent="0">
              <a:buNone/>
            </a:pPr>
            <a:endParaRPr lang="sr-Cyrl-RS" sz="2800" dirty="0" smtClean="0">
              <a:latin typeface="Calibri" panose="020F0502020204030204" pitchFamily="34" charset="0"/>
              <a:cs typeface="Calibri" panose="020F0502020204030204" pitchFamily="34" charset="0"/>
            </a:endParaRPr>
          </a:p>
          <a:p>
            <a:pPr marL="640080">
              <a:buFont typeface="Wingdings" panose="05000000000000000000" pitchFamily="2" charset="2"/>
              <a:buChar char="Ø"/>
            </a:pPr>
            <a:r>
              <a:rPr lang="sr-Cyrl-RS" sz="2800" dirty="0" smtClean="0">
                <a:latin typeface="Calibri" panose="020F0502020204030204" pitchFamily="34" charset="0"/>
                <a:cs typeface="Calibri" panose="020F0502020204030204" pitchFamily="34" charset="0"/>
              </a:rPr>
              <a:t>10% </a:t>
            </a:r>
            <a:r>
              <a:rPr lang="sr-Latn-RS" sz="2800" i="1" dirty="0" smtClean="0">
                <a:latin typeface="Calibri" panose="020F0502020204030204" pitchFamily="34" charset="0"/>
                <a:cs typeface="Calibri" panose="020F0502020204030204" pitchFamily="34" charset="0"/>
              </a:rPr>
              <a:t>in </a:t>
            </a:r>
            <a:r>
              <a:rPr lang="sr-Latn-RS" sz="2800" i="1" dirty="0" err="1" smtClean="0">
                <a:latin typeface="Calibri" panose="020F0502020204030204" pitchFamily="34" charset="0"/>
                <a:cs typeface="Calibri" panose="020F0502020204030204" pitchFamily="34" charset="0"/>
              </a:rPr>
              <a:t>vitro</a:t>
            </a:r>
            <a:r>
              <a:rPr lang="sr-Latn-RS" sz="2800" i="1" dirty="0" smtClean="0">
                <a:latin typeface="Calibri" panose="020F0502020204030204" pitchFamily="34" charset="0"/>
                <a:cs typeface="Calibri" panose="020F0502020204030204" pitchFamily="34" charset="0"/>
              </a:rPr>
              <a:t> </a:t>
            </a:r>
            <a:r>
              <a:rPr lang="sr-Latn-RS" sz="2800" dirty="0" err="1" smtClean="0">
                <a:latin typeface="Calibri" panose="020F0502020204030204" pitchFamily="34" charset="0"/>
                <a:cs typeface="Calibri" panose="020F0502020204030204" pitchFamily="34" charset="0"/>
              </a:rPr>
              <a:t>assays</a:t>
            </a:r>
            <a:r>
              <a:rPr lang="sr-Latn-RS" sz="2800" dirty="0" smtClean="0">
                <a:latin typeface="Calibri" panose="020F0502020204030204" pitchFamily="34" charset="0"/>
                <a:cs typeface="Calibri" panose="020F0502020204030204" pitchFamily="34" charset="0"/>
              </a:rPr>
              <a:t> (</a:t>
            </a:r>
            <a:r>
              <a:rPr lang="sr-Latn-RS" sz="2800" dirty="0" err="1" smtClean="0">
                <a:latin typeface="Calibri" panose="020F0502020204030204" pitchFamily="34" charset="0"/>
                <a:cs typeface="Calibri" panose="020F0502020204030204" pitchFamily="34" charset="0"/>
              </a:rPr>
              <a:t>laboratory</a:t>
            </a:r>
            <a:r>
              <a:rPr lang="sr-Latn-RS" sz="2800" dirty="0" smtClean="0">
                <a:latin typeface="Calibri" panose="020F0502020204030204" pitchFamily="34" charset="0"/>
                <a:cs typeface="Calibri" panose="020F0502020204030204" pitchFamily="34" charset="0"/>
              </a:rPr>
              <a:t>)</a:t>
            </a:r>
            <a:endParaRPr lang="en-GB" sz="2800" dirty="0">
              <a:latin typeface="Calibri" panose="020F0502020204030204" pitchFamily="34" charset="0"/>
              <a:cs typeface="Calibri" panose="020F0502020204030204" pitchFamily="34" charset="0"/>
            </a:endParaRPr>
          </a:p>
        </p:txBody>
      </p:sp>
      <p:grpSp>
        <p:nvGrpSpPr>
          <p:cNvPr id="6" name="Group 5"/>
          <p:cNvGrpSpPr/>
          <p:nvPr/>
        </p:nvGrpSpPr>
        <p:grpSpPr>
          <a:xfrm>
            <a:off x="5143500" y="3958937"/>
            <a:ext cx="6525492" cy="1392382"/>
            <a:chOff x="5444836" y="3418609"/>
            <a:chExt cx="6525492" cy="1392382"/>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7797" t="69539" r="5794" b="9179"/>
            <a:stretch/>
          </p:blipFill>
          <p:spPr>
            <a:xfrm>
              <a:off x="5444836" y="3605644"/>
              <a:ext cx="6525492" cy="1205347"/>
            </a:xfrm>
            <a:prstGeom prst="rect">
              <a:avLst/>
            </a:prstGeom>
          </p:spPr>
        </p:pic>
        <p:sp>
          <p:nvSpPr>
            <p:cNvPr id="5" name="Rectangle 4"/>
            <p:cNvSpPr/>
            <p:nvPr/>
          </p:nvSpPr>
          <p:spPr>
            <a:xfrm>
              <a:off x="9455727" y="3418609"/>
              <a:ext cx="1059873" cy="5818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anose="020F0502020204030204" pitchFamily="34" charset="0"/>
                <a:cs typeface="Calibri" panose="020F0502020204030204" pitchFamily="34" charset="0"/>
              </a:endParaRPr>
            </a:p>
          </p:txBody>
        </p:sp>
      </p:grpSp>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56" t="31148" r="36933" b="35568"/>
          <a:stretch/>
        </p:blipFill>
        <p:spPr bwMode="auto">
          <a:xfrm>
            <a:off x="5933209" y="1219198"/>
            <a:ext cx="5986855" cy="2640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1078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2"/>
          <p:cNvSpPr txBox="1">
            <a:spLocks noChangeArrowheads="1"/>
          </p:cNvSpPr>
          <p:nvPr/>
        </p:nvSpPr>
        <p:spPr>
          <a:xfrm>
            <a:off x="164853" y="141890"/>
            <a:ext cx="6172200" cy="857250"/>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fontAlgn="auto">
              <a:spcAft>
                <a:spcPts val="0"/>
              </a:spcAft>
              <a:defRPr/>
            </a:pPr>
            <a:r>
              <a:rPr lang="sr-Latn-RS" sz="3600" dirty="0" smtClean="0">
                <a:solidFill>
                  <a:schemeClr val="tx1"/>
                </a:solidFill>
              </a:rPr>
              <a:t>RADIATION</a:t>
            </a:r>
            <a:r>
              <a:rPr lang="en-US" sz="3600" dirty="0" smtClean="0">
                <a:solidFill>
                  <a:schemeClr val="tx1"/>
                </a:solidFill>
              </a:rPr>
              <a:t>? </a:t>
            </a:r>
            <a:endParaRPr lang="en-US" sz="3600" dirty="0">
              <a:solidFill>
                <a:schemeClr val="tx1"/>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3217" y="0"/>
            <a:ext cx="9948783" cy="6806989"/>
          </a:xfrm>
          <a:prstGeom prst="rect">
            <a:avLst/>
          </a:prstGeom>
        </p:spPr>
      </p:pic>
    </p:spTree>
    <p:extLst>
      <p:ext uri="{BB962C8B-B14F-4D97-AF65-F5344CB8AC3E}">
        <p14:creationId xmlns:p14="http://schemas.microsoft.com/office/powerpoint/2010/main" val="6988378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AF2E9"/>
          </a:solidFill>
          <a:ln/>
        </p:spPr>
      </p:sp>
      <p:sp>
        <p:nvSpPr>
          <p:cNvPr id="3" name="Shape 1"/>
          <p:cNvSpPr/>
          <p:nvPr/>
        </p:nvSpPr>
        <p:spPr>
          <a:xfrm>
            <a:off x="0" y="0"/>
            <a:ext cx="12192000" cy="6858000"/>
          </a:xfrm>
          <a:prstGeom prst="rect">
            <a:avLst/>
          </a:prstGeom>
          <a:solidFill>
            <a:srgbClr val="FDFAF7"/>
          </a:solidFill>
          <a:ln w="13811">
            <a:solidFill>
              <a:srgbClr val="E5E0DF"/>
            </a:solidFill>
            <a:prstDash val="solid"/>
          </a:ln>
        </p:spPr>
      </p:sp>
      <p:sp>
        <p:nvSpPr>
          <p:cNvPr id="4" name="Text 2"/>
          <p:cNvSpPr/>
          <p:nvPr/>
        </p:nvSpPr>
        <p:spPr>
          <a:xfrm>
            <a:off x="3230794" y="505719"/>
            <a:ext cx="5849243" cy="578644"/>
          </a:xfrm>
          <a:prstGeom prst="rect">
            <a:avLst/>
          </a:prstGeom>
          <a:noFill/>
          <a:ln/>
        </p:spPr>
        <p:txBody>
          <a:bodyPr wrap="none" rtlCol="0" anchor="t"/>
          <a:lstStyle/>
          <a:p>
            <a:pPr>
              <a:lnSpc>
                <a:spcPts val="4556"/>
              </a:lnSpc>
            </a:pPr>
            <a:r>
              <a:rPr lang="en-US" sz="3645" b="1" kern="0" spc="-109" dirty="0">
                <a:latin typeface="p22-mackinac-pro" pitchFamily="34" charset="0"/>
                <a:ea typeface="p22-mackinac-pro" pitchFamily="34" charset="-122"/>
                <a:cs typeface="p22-mackinac-pro" pitchFamily="34" charset="-120"/>
              </a:rPr>
              <a:t>The Two Types of Radiation</a:t>
            </a:r>
            <a:endParaRPr lang="en-US" sz="3645" dirty="0"/>
          </a:p>
        </p:txBody>
      </p:sp>
      <p:pic>
        <p:nvPicPr>
          <p:cNvPr id="5" name="Image 0" descr="preencoded.png"/>
          <p:cNvPicPr>
            <a:picLocks noChangeAspect="1"/>
          </p:cNvPicPr>
          <p:nvPr/>
        </p:nvPicPr>
        <p:blipFill>
          <a:blip r:embed="rId3"/>
          <a:stretch>
            <a:fillRect/>
          </a:stretch>
        </p:blipFill>
        <p:spPr>
          <a:xfrm>
            <a:off x="1101411" y="1790205"/>
            <a:ext cx="4258767" cy="2632075"/>
          </a:xfrm>
          <a:prstGeom prst="rect">
            <a:avLst/>
          </a:prstGeom>
        </p:spPr>
      </p:pic>
      <p:sp>
        <p:nvSpPr>
          <p:cNvPr id="6" name="Text 3"/>
          <p:cNvSpPr/>
          <p:nvPr/>
        </p:nvSpPr>
        <p:spPr>
          <a:xfrm>
            <a:off x="504497" y="4738307"/>
            <a:ext cx="2406353" cy="289322"/>
          </a:xfrm>
          <a:prstGeom prst="rect">
            <a:avLst/>
          </a:prstGeom>
          <a:noFill/>
          <a:ln/>
        </p:spPr>
        <p:txBody>
          <a:bodyPr wrap="none" rtlCol="0" anchor="t"/>
          <a:lstStyle/>
          <a:p>
            <a:pPr>
              <a:lnSpc>
                <a:spcPts val="2278"/>
              </a:lnSpc>
            </a:pPr>
            <a:r>
              <a:rPr lang="en-US" sz="2800" b="1" kern="0" spc="-55" dirty="0">
                <a:solidFill>
                  <a:srgbClr val="591CE6"/>
                </a:solidFill>
                <a:latin typeface="p22-mackinac-pro" pitchFamily="34" charset="0"/>
                <a:ea typeface="p22-mackinac-pro" pitchFamily="34" charset="-122"/>
                <a:cs typeface="p22-mackinac-pro" pitchFamily="34" charset="-120"/>
              </a:rPr>
              <a:t>Non-ionising radiation</a:t>
            </a:r>
            <a:endParaRPr lang="en-US" sz="2800" dirty="0"/>
          </a:p>
        </p:txBody>
      </p:sp>
      <p:sp>
        <p:nvSpPr>
          <p:cNvPr id="7" name="Text 4"/>
          <p:cNvSpPr/>
          <p:nvPr/>
        </p:nvSpPr>
        <p:spPr>
          <a:xfrm>
            <a:off x="504497" y="5128121"/>
            <a:ext cx="5452597" cy="888504"/>
          </a:xfrm>
          <a:prstGeom prst="rect">
            <a:avLst/>
          </a:prstGeom>
          <a:noFill/>
          <a:ln/>
        </p:spPr>
        <p:txBody>
          <a:bodyPr wrap="square" rtlCol="0" anchor="t"/>
          <a:lstStyle/>
          <a:p>
            <a:pPr>
              <a:lnSpc>
                <a:spcPts val="2332"/>
              </a:lnSpc>
            </a:pPr>
            <a:r>
              <a:rPr lang="en-US" sz="2400" dirty="0">
                <a:solidFill>
                  <a:srgbClr val="272525"/>
                </a:solidFill>
                <a:latin typeface="Eudoxus Sans" pitchFamily="34" charset="0"/>
                <a:ea typeface="Eudoxus Sans" pitchFamily="34" charset="-122"/>
                <a:cs typeface="Eudoxus Sans" pitchFamily="34" charset="-120"/>
              </a:rPr>
              <a:t>Low energy radiation that does not have enough energy to remove electrons from atoms or molecules, such as radio waves and microwaves.</a:t>
            </a:r>
            <a:endParaRPr lang="en-US" sz="2400" dirty="0"/>
          </a:p>
        </p:txBody>
      </p:sp>
      <p:pic>
        <p:nvPicPr>
          <p:cNvPr id="8" name="Image 1" descr="preencoded.png"/>
          <p:cNvPicPr>
            <a:picLocks noChangeAspect="1"/>
          </p:cNvPicPr>
          <p:nvPr/>
        </p:nvPicPr>
        <p:blipFill>
          <a:blip r:embed="rId4"/>
          <a:stretch>
            <a:fillRect/>
          </a:stretch>
        </p:blipFill>
        <p:spPr>
          <a:xfrm>
            <a:off x="6234807" y="1790205"/>
            <a:ext cx="4258866" cy="2632174"/>
          </a:xfrm>
          <a:prstGeom prst="rect">
            <a:avLst/>
          </a:prstGeom>
        </p:spPr>
      </p:pic>
      <p:sp>
        <p:nvSpPr>
          <p:cNvPr id="9" name="Text 5"/>
          <p:cNvSpPr/>
          <p:nvPr/>
        </p:nvSpPr>
        <p:spPr>
          <a:xfrm>
            <a:off x="6234807" y="4653756"/>
            <a:ext cx="1894383" cy="289322"/>
          </a:xfrm>
          <a:prstGeom prst="rect">
            <a:avLst/>
          </a:prstGeom>
          <a:noFill/>
          <a:ln/>
        </p:spPr>
        <p:txBody>
          <a:bodyPr wrap="none" rtlCol="0" anchor="t"/>
          <a:lstStyle/>
          <a:p>
            <a:pPr>
              <a:lnSpc>
                <a:spcPts val="2278"/>
              </a:lnSpc>
            </a:pPr>
            <a:r>
              <a:rPr lang="en-US" sz="2800" b="1" kern="0" spc="-55" dirty="0">
                <a:solidFill>
                  <a:srgbClr val="591CE6"/>
                </a:solidFill>
                <a:latin typeface="p22-mackinac-pro" pitchFamily="34" charset="0"/>
                <a:ea typeface="p22-mackinac-pro" pitchFamily="34" charset="-122"/>
                <a:cs typeface="p22-mackinac-pro" pitchFamily="34" charset="-120"/>
              </a:rPr>
              <a:t>Ionising radiation</a:t>
            </a:r>
            <a:endParaRPr lang="en-US" sz="2800" dirty="0"/>
          </a:p>
        </p:txBody>
      </p:sp>
      <p:sp>
        <p:nvSpPr>
          <p:cNvPr id="10" name="Text 6"/>
          <p:cNvSpPr/>
          <p:nvPr/>
        </p:nvSpPr>
        <p:spPr>
          <a:xfrm>
            <a:off x="6234807" y="5128221"/>
            <a:ext cx="5352848" cy="888504"/>
          </a:xfrm>
          <a:prstGeom prst="rect">
            <a:avLst/>
          </a:prstGeom>
          <a:noFill/>
          <a:ln/>
        </p:spPr>
        <p:txBody>
          <a:bodyPr wrap="square" rtlCol="0" anchor="t"/>
          <a:lstStyle/>
          <a:p>
            <a:pPr>
              <a:lnSpc>
                <a:spcPts val="2332"/>
              </a:lnSpc>
            </a:pPr>
            <a:r>
              <a:rPr lang="en-US" sz="2400" dirty="0">
                <a:solidFill>
                  <a:srgbClr val="272525"/>
                </a:solidFill>
                <a:latin typeface="Eudoxus Sans" pitchFamily="34" charset="0"/>
                <a:ea typeface="Eudoxus Sans" pitchFamily="34" charset="-122"/>
                <a:cs typeface="Eudoxus Sans" pitchFamily="34" charset="-120"/>
              </a:rPr>
              <a:t>High-energy radiation that has enough energy to remove electrons from atoms or molecules, such as X-rays and gamma rays.</a:t>
            </a:r>
            <a:endParaRPr lang="en-US" sz="2400" dirty="0"/>
          </a:p>
        </p:txBody>
      </p:sp>
    </p:spTree>
    <p:extLst>
      <p:ext uri="{BB962C8B-B14F-4D97-AF65-F5344CB8AC3E}">
        <p14:creationId xmlns:p14="http://schemas.microsoft.com/office/powerpoint/2010/main" val="3483875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p:cNvPicPr/>
          <p:nvPr/>
        </p:nvPicPr>
        <p:blipFill rotWithShape="1">
          <a:blip r:embed="rId2"/>
          <a:srcRect l="3012" t="8782" r="42768" b="2661"/>
          <a:stretch/>
        </p:blipFill>
        <p:spPr>
          <a:xfrm>
            <a:off x="342900" y="-27709"/>
            <a:ext cx="8286750" cy="6486524"/>
          </a:xfrm>
          <a:prstGeom prst="rect">
            <a:avLst/>
          </a:prstGeom>
        </p:spPr>
      </p:pic>
      <p:pic>
        <p:nvPicPr>
          <p:cNvPr id="4" name="Image 3" descr="preencoded.png"/>
          <p:cNvPicPr>
            <a:picLocks noChangeAspect="1"/>
          </p:cNvPicPr>
          <p:nvPr/>
        </p:nvPicPr>
        <p:blipFill>
          <a:blip r:embed="rId3"/>
          <a:stretch>
            <a:fillRect/>
          </a:stretch>
        </p:blipFill>
        <p:spPr>
          <a:xfrm>
            <a:off x="8859560" y="686038"/>
            <a:ext cx="3089077" cy="1909167"/>
          </a:xfrm>
          <a:prstGeom prst="rect">
            <a:avLst/>
          </a:prstGeom>
        </p:spPr>
      </p:pic>
      <p:sp>
        <p:nvSpPr>
          <p:cNvPr id="5" name="Rectangle 4"/>
          <p:cNvSpPr/>
          <p:nvPr/>
        </p:nvSpPr>
        <p:spPr>
          <a:xfrm>
            <a:off x="567646" y="5453327"/>
            <a:ext cx="7218608" cy="830997"/>
          </a:xfrm>
          <a:prstGeom prst="rect">
            <a:avLst/>
          </a:prstGeom>
        </p:spPr>
        <p:txBody>
          <a:bodyPr wrap="square">
            <a:spAutoFit/>
          </a:bodyPr>
          <a:lstStyle/>
          <a:p>
            <a:pPr marL="457200" indent="-457200" eaLnBrk="1" hangingPunct="1">
              <a:buFont typeface="Wingdings" pitchFamily="2" charset="2"/>
              <a:buAutoNum type="arabicPeriod"/>
              <a:defRPr/>
            </a:pPr>
            <a:r>
              <a:rPr lang="sr-Latn-RS" sz="2400" b="1" dirty="0" smtClean="0">
                <a:latin typeface="Tahoma" pitchFamily="34" charset="0"/>
                <a:cs typeface="Tahoma" pitchFamily="34" charset="0"/>
              </a:rPr>
              <a:t>ELECTROMAGNETIC</a:t>
            </a:r>
          </a:p>
          <a:p>
            <a:pPr marL="457200" indent="-457200" eaLnBrk="1" hangingPunct="1">
              <a:buFont typeface="Wingdings" pitchFamily="2" charset="2"/>
              <a:buAutoNum type="arabicPeriod"/>
              <a:defRPr/>
            </a:pPr>
            <a:r>
              <a:rPr lang="sr-Latn-RS" sz="2400" b="1" dirty="0" smtClean="0">
                <a:latin typeface="Tahoma" pitchFamily="34" charset="0"/>
                <a:cs typeface="Tahoma" pitchFamily="34" charset="0"/>
              </a:rPr>
              <a:t>CORPUSCULAR</a:t>
            </a:r>
            <a:endParaRPr lang="hr-HR" sz="2400" b="1" dirty="0">
              <a:latin typeface="Tahoma" pitchFamily="34" charset="0"/>
              <a:cs typeface="Tahoma" pitchFamily="34" charset="0"/>
            </a:endParaRPr>
          </a:p>
        </p:txBody>
      </p:sp>
    </p:spTree>
    <p:extLst>
      <p:ext uri="{BB962C8B-B14F-4D97-AF65-F5344CB8AC3E}">
        <p14:creationId xmlns:p14="http://schemas.microsoft.com/office/powerpoint/2010/main" val="1678422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2"/>
          <p:cNvSpPr/>
          <p:nvPr/>
        </p:nvSpPr>
        <p:spPr>
          <a:xfrm>
            <a:off x="2967236" y="337493"/>
            <a:ext cx="6220321" cy="578644"/>
          </a:xfrm>
          <a:prstGeom prst="rect">
            <a:avLst/>
          </a:prstGeom>
          <a:noFill/>
          <a:ln/>
        </p:spPr>
        <p:txBody>
          <a:bodyPr wrap="none" rtlCol="0" anchor="t"/>
          <a:lstStyle/>
          <a:p>
            <a:pPr>
              <a:lnSpc>
                <a:spcPts val="4556"/>
              </a:lnSpc>
            </a:pPr>
            <a:r>
              <a:rPr lang="en-US" sz="3645" b="1" kern="0" spc="-109" dirty="0">
                <a:latin typeface="p22-mackinac-pro" pitchFamily="34" charset="0"/>
                <a:ea typeface="p22-mackinac-pro" pitchFamily="34" charset="-122"/>
                <a:cs typeface="p22-mackinac-pro" pitchFamily="34" charset="-120"/>
              </a:rPr>
              <a:t>Sources of Ionising Radiation</a:t>
            </a:r>
            <a:endParaRPr lang="en-US" sz="3645" dirty="0"/>
          </a:p>
        </p:txBody>
      </p:sp>
      <p:sp>
        <p:nvSpPr>
          <p:cNvPr id="5" name="Shape 3"/>
          <p:cNvSpPr/>
          <p:nvPr/>
        </p:nvSpPr>
        <p:spPr>
          <a:xfrm>
            <a:off x="1698328" y="1496626"/>
            <a:ext cx="8795345" cy="37008"/>
          </a:xfrm>
          <a:prstGeom prst="rect">
            <a:avLst/>
          </a:prstGeom>
          <a:solidFill>
            <a:srgbClr val="C1AFE9"/>
          </a:solidFill>
          <a:ln/>
        </p:spPr>
      </p:sp>
      <p:sp>
        <p:nvSpPr>
          <p:cNvPr id="6" name="Shape 4"/>
          <p:cNvSpPr/>
          <p:nvPr/>
        </p:nvSpPr>
        <p:spPr>
          <a:xfrm>
            <a:off x="3083967" y="1496626"/>
            <a:ext cx="37008" cy="647998"/>
          </a:xfrm>
          <a:prstGeom prst="rect">
            <a:avLst/>
          </a:prstGeom>
          <a:solidFill>
            <a:srgbClr val="C1AFE9"/>
          </a:solidFill>
          <a:ln/>
        </p:spPr>
      </p:sp>
      <p:sp>
        <p:nvSpPr>
          <p:cNvPr id="7" name="Shape 5"/>
          <p:cNvSpPr/>
          <p:nvPr/>
        </p:nvSpPr>
        <p:spPr>
          <a:xfrm>
            <a:off x="2894211" y="1288366"/>
            <a:ext cx="416619" cy="416619"/>
          </a:xfrm>
          <a:prstGeom prst="roundRect">
            <a:avLst>
              <a:gd name="adj" fmla="val 20000"/>
            </a:avLst>
          </a:prstGeom>
          <a:solidFill>
            <a:srgbClr val="E0D7F4"/>
          </a:solidFill>
          <a:ln w="13811">
            <a:solidFill>
              <a:srgbClr val="C1AFE9"/>
            </a:solidFill>
            <a:prstDash val="solid"/>
          </a:ln>
        </p:spPr>
      </p:sp>
      <p:sp>
        <p:nvSpPr>
          <p:cNvPr id="8" name="Text 6"/>
          <p:cNvSpPr/>
          <p:nvPr/>
        </p:nvSpPr>
        <p:spPr>
          <a:xfrm>
            <a:off x="3049488" y="1323092"/>
            <a:ext cx="106065" cy="347068"/>
          </a:xfrm>
          <a:prstGeom prst="rect">
            <a:avLst/>
          </a:prstGeom>
          <a:noFill/>
          <a:ln/>
        </p:spPr>
        <p:txBody>
          <a:bodyPr wrap="none" rtlCol="0" anchor="t"/>
          <a:lstStyle/>
          <a:p>
            <a:pPr algn="ctr">
              <a:lnSpc>
                <a:spcPts val="2734"/>
              </a:lnSpc>
            </a:pPr>
            <a:r>
              <a:rPr lang="en-US" sz="2187" b="1" kern="0" spc="-66" dirty="0">
                <a:solidFill>
                  <a:srgbClr val="272525"/>
                </a:solidFill>
                <a:latin typeface="p22-mackinac-pro" pitchFamily="34" charset="0"/>
                <a:ea typeface="p22-mackinac-pro" pitchFamily="34" charset="-122"/>
                <a:cs typeface="p22-mackinac-pro" pitchFamily="34" charset="-120"/>
              </a:rPr>
              <a:t>1</a:t>
            </a:r>
            <a:endParaRPr lang="en-US" sz="2187" dirty="0"/>
          </a:p>
        </p:txBody>
      </p:sp>
      <p:sp>
        <p:nvSpPr>
          <p:cNvPr id="9" name="Text 7"/>
          <p:cNvSpPr/>
          <p:nvPr/>
        </p:nvSpPr>
        <p:spPr>
          <a:xfrm>
            <a:off x="2069207" y="2329864"/>
            <a:ext cx="2066528" cy="289322"/>
          </a:xfrm>
          <a:prstGeom prst="rect">
            <a:avLst/>
          </a:prstGeom>
          <a:noFill/>
          <a:ln/>
        </p:spPr>
        <p:txBody>
          <a:bodyPr wrap="none" rtlCol="0" anchor="t"/>
          <a:lstStyle/>
          <a:p>
            <a:pPr algn="ctr">
              <a:lnSpc>
                <a:spcPts val="2278"/>
              </a:lnSpc>
            </a:pPr>
            <a:r>
              <a:rPr lang="en-US" sz="2800" b="1" kern="0" spc="-55" dirty="0">
                <a:solidFill>
                  <a:srgbClr val="272525"/>
                </a:solidFill>
                <a:latin typeface="p22-mackinac-pro" pitchFamily="34" charset="0"/>
                <a:ea typeface="p22-mackinac-pro" pitchFamily="34" charset="-122"/>
                <a:cs typeface="p22-mackinac-pro" pitchFamily="34" charset="-120"/>
              </a:rPr>
              <a:t>Medical imaging </a:t>
            </a:r>
            <a:r>
              <a:rPr lang="en-US" sz="2800" b="1" kern="0" spc="-55" dirty="0">
                <a:solidFill>
                  <a:srgbClr val="000000"/>
                </a:solidFill>
                <a:latin typeface="p22-mackinac-pro" pitchFamily="34" charset="0"/>
                <a:ea typeface="p22-mackinac-pro" pitchFamily="34" charset="-122"/>
                <a:cs typeface="p22-mackinac-pro" pitchFamily="34" charset="-120"/>
              </a:rPr>
              <a:t>🏥</a:t>
            </a:r>
            <a:endParaRPr lang="en-US" sz="2800" dirty="0"/>
          </a:p>
        </p:txBody>
      </p:sp>
      <p:sp>
        <p:nvSpPr>
          <p:cNvPr id="10" name="Text 8"/>
          <p:cNvSpPr/>
          <p:nvPr/>
        </p:nvSpPr>
        <p:spPr>
          <a:xfrm>
            <a:off x="1883469" y="2804329"/>
            <a:ext cx="2438003" cy="1184672"/>
          </a:xfrm>
          <a:prstGeom prst="rect">
            <a:avLst/>
          </a:prstGeom>
          <a:noFill/>
          <a:ln/>
        </p:spPr>
        <p:txBody>
          <a:bodyPr wrap="square" rtlCol="0" anchor="t"/>
          <a:lstStyle/>
          <a:p>
            <a:pPr algn="ctr">
              <a:lnSpc>
                <a:spcPts val="2332"/>
              </a:lnSpc>
            </a:pPr>
            <a:r>
              <a:rPr lang="en-US" sz="2000" dirty="0">
                <a:solidFill>
                  <a:srgbClr val="272525"/>
                </a:solidFill>
                <a:latin typeface="Eudoxus Sans" pitchFamily="34" charset="0"/>
                <a:ea typeface="Eudoxus Sans" pitchFamily="34" charset="-122"/>
                <a:cs typeface="Eudoxus Sans" pitchFamily="34" charset="-120"/>
              </a:rPr>
              <a:t>CT scans, x-rays, and nuclear medicine imaging all use ionising radiation to visualise the body.</a:t>
            </a:r>
            <a:endParaRPr lang="en-US" sz="2000" dirty="0"/>
          </a:p>
        </p:txBody>
      </p:sp>
      <p:sp>
        <p:nvSpPr>
          <p:cNvPr id="11" name="Shape 9"/>
          <p:cNvSpPr/>
          <p:nvPr/>
        </p:nvSpPr>
        <p:spPr>
          <a:xfrm>
            <a:off x="6077397" y="1496626"/>
            <a:ext cx="37008" cy="647998"/>
          </a:xfrm>
          <a:prstGeom prst="rect">
            <a:avLst/>
          </a:prstGeom>
          <a:solidFill>
            <a:srgbClr val="C1AFE9"/>
          </a:solidFill>
          <a:ln/>
        </p:spPr>
      </p:sp>
      <p:sp>
        <p:nvSpPr>
          <p:cNvPr id="12" name="Shape 10"/>
          <p:cNvSpPr/>
          <p:nvPr/>
        </p:nvSpPr>
        <p:spPr>
          <a:xfrm>
            <a:off x="5887641" y="1288366"/>
            <a:ext cx="416619" cy="416619"/>
          </a:xfrm>
          <a:prstGeom prst="roundRect">
            <a:avLst>
              <a:gd name="adj" fmla="val 20000"/>
            </a:avLst>
          </a:prstGeom>
          <a:solidFill>
            <a:srgbClr val="E0D7F4"/>
          </a:solidFill>
          <a:ln w="13811">
            <a:solidFill>
              <a:srgbClr val="C1AFE9"/>
            </a:solidFill>
            <a:prstDash val="solid"/>
          </a:ln>
        </p:spPr>
      </p:sp>
      <p:sp>
        <p:nvSpPr>
          <p:cNvPr id="13" name="Text 11"/>
          <p:cNvSpPr/>
          <p:nvPr/>
        </p:nvSpPr>
        <p:spPr>
          <a:xfrm>
            <a:off x="6020693" y="1323092"/>
            <a:ext cx="150515" cy="347068"/>
          </a:xfrm>
          <a:prstGeom prst="rect">
            <a:avLst/>
          </a:prstGeom>
          <a:noFill/>
          <a:ln/>
        </p:spPr>
        <p:txBody>
          <a:bodyPr wrap="none" rtlCol="0" anchor="t"/>
          <a:lstStyle/>
          <a:p>
            <a:pPr algn="ctr">
              <a:lnSpc>
                <a:spcPts val="2734"/>
              </a:lnSpc>
            </a:pPr>
            <a:r>
              <a:rPr lang="en-US" sz="2187" b="1" kern="0" spc="-66" dirty="0">
                <a:solidFill>
                  <a:srgbClr val="272525"/>
                </a:solidFill>
                <a:latin typeface="p22-mackinac-pro" pitchFamily="34" charset="0"/>
                <a:ea typeface="p22-mackinac-pro" pitchFamily="34" charset="-122"/>
                <a:cs typeface="p22-mackinac-pro" pitchFamily="34" charset="-120"/>
              </a:rPr>
              <a:t>2</a:t>
            </a:r>
            <a:endParaRPr lang="en-US" sz="2187" dirty="0"/>
          </a:p>
        </p:txBody>
      </p:sp>
      <p:sp>
        <p:nvSpPr>
          <p:cNvPr id="14" name="Text 12"/>
          <p:cNvSpPr/>
          <p:nvPr/>
        </p:nvSpPr>
        <p:spPr>
          <a:xfrm>
            <a:off x="4876899" y="2329865"/>
            <a:ext cx="2807793" cy="578644"/>
          </a:xfrm>
          <a:prstGeom prst="rect">
            <a:avLst/>
          </a:prstGeom>
          <a:noFill/>
          <a:ln/>
        </p:spPr>
        <p:txBody>
          <a:bodyPr wrap="square" rtlCol="0" anchor="t"/>
          <a:lstStyle/>
          <a:p>
            <a:pPr algn="ctr">
              <a:lnSpc>
                <a:spcPts val="2278"/>
              </a:lnSpc>
            </a:pPr>
            <a:r>
              <a:rPr lang="en-US" sz="2800" b="1" kern="0" spc="-55" dirty="0">
                <a:solidFill>
                  <a:srgbClr val="272525"/>
                </a:solidFill>
                <a:latin typeface="p22-mackinac-pro" pitchFamily="34" charset="0"/>
                <a:ea typeface="p22-mackinac-pro" pitchFamily="34" charset="-122"/>
                <a:cs typeface="p22-mackinac-pro" pitchFamily="34" charset="-120"/>
              </a:rPr>
              <a:t>Nuclear power generation </a:t>
            </a:r>
            <a:r>
              <a:rPr lang="en-US" sz="2800" b="1" kern="0" spc="-55" dirty="0">
                <a:solidFill>
                  <a:srgbClr val="000000"/>
                </a:solidFill>
                <a:latin typeface="p22-mackinac-pro" pitchFamily="34" charset="0"/>
                <a:ea typeface="p22-mackinac-pro" pitchFamily="34" charset="-122"/>
                <a:cs typeface="p22-mackinac-pro" pitchFamily="34" charset="-120"/>
              </a:rPr>
              <a:t>💡</a:t>
            </a:r>
            <a:endParaRPr lang="en-US" sz="2800" dirty="0"/>
          </a:p>
        </p:txBody>
      </p:sp>
      <p:sp>
        <p:nvSpPr>
          <p:cNvPr id="15" name="Text 13"/>
          <p:cNvSpPr/>
          <p:nvPr/>
        </p:nvSpPr>
        <p:spPr>
          <a:xfrm>
            <a:off x="4775200" y="3093650"/>
            <a:ext cx="3029527" cy="1480840"/>
          </a:xfrm>
          <a:prstGeom prst="rect">
            <a:avLst/>
          </a:prstGeom>
          <a:noFill/>
          <a:ln/>
        </p:spPr>
        <p:txBody>
          <a:bodyPr wrap="square" rtlCol="0" anchor="t"/>
          <a:lstStyle/>
          <a:p>
            <a:pPr algn="ctr">
              <a:lnSpc>
                <a:spcPts val="2332"/>
              </a:lnSpc>
            </a:pPr>
            <a:r>
              <a:rPr lang="en-US" sz="2000" dirty="0">
                <a:solidFill>
                  <a:srgbClr val="272525"/>
                </a:solidFill>
                <a:latin typeface="Eudoxus Sans" pitchFamily="34" charset="0"/>
                <a:ea typeface="Eudoxus Sans" pitchFamily="34" charset="-122"/>
                <a:cs typeface="Eudoxus Sans" pitchFamily="34" charset="-120"/>
              </a:rPr>
              <a:t>Nuclear power plants rely on controlled nuclear reactions to generate electricity, which produces ionising radiation.</a:t>
            </a:r>
            <a:endParaRPr lang="en-US" sz="2000" dirty="0"/>
          </a:p>
        </p:txBody>
      </p:sp>
      <p:sp>
        <p:nvSpPr>
          <p:cNvPr id="16" name="Shape 14"/>
          <p:cNvSpPr/>
          <p:nvPr/>
        </p:nvSpPr>
        <p:spPr>
          <a:xfrm>
            <a:off x="9070925" y="1496626"/>
            <a:ext cx="37008" cy="647998"/>
          </a:xfrm>
          <a:prstGeom prst="rect">
            <a:avLst/>
          </a:prstGeom>
          <a:solidFill>
            <a:srgbClr val="C1AFE9"/>
          </a:solidFill>
          <a:ln/>
        </p:spPr>
      </p:sp>
      <p:sp>
        <p:nvSpPr>
          <p:cNvPr id="17" name="Shape 15"/>
          <p:cNvSpPr/>
          <p:nvPr/>
        </p:nvSpPr>
        <p:spPr>
          <a:xfrm>
            <a:off x="8881170" y="1288366"/>
            <a:ext cx="416619" cy="416619"/>
          </a:xfrm>
          <a:prstGeom prst="roundRect">
            <a:avLst>
              <a:gd name="adj" fmla="val 20000"/>
            </a:avLst>
          </a:prstGeom>
          <a:solidFill>
            <a:srgbClr val="E0D7F4"/>
          </a:solidFill>
          <a:ln w="13811">
            <a:solidFill>
              <a:srgbClr val="C1AFE9"/>
            </a:solidFill>
            <a:prstDash val="solid"/>
          </a:ln>
        </p:spPr>
      </p:sp>
      <p:sp>
        <p:nvSpPr>
          <p:cNvPr id="18" name="Text 16"/>
          <p:cNvSpPr/>
          <p:nvPr/>
        </p:nvSpPr>
        <p:spPr>
          <a:xfrm>
            <a:off x="9011047" y="1323092"/>
            <a:ext cx="156865" cy="347068"/>
          </a:xfrm>
          <a:prstGeom prst="rect">
            <a:avLst/>
          </a:prstGeom>
          <a:noFill/>
          <a:ln/>
        </p:spPr>
        <p:txBody>
          <a:bodyPr wrap="none" rtlCol="0" anchor="t"/>
          <a:lstStyle/>
          <a:p>
            <a:pPr algn="ctr">
              <a:lnSpc>
                <a:spcPts val="2734"/>
              </a:lnSpc>
            </a:pPr>
            <a:r>
              <a:rPr lang="en-US" sz="2187" b="1" kern="0" spc="-66" dirty="0">
                <a:solidFill>
                  <a:srgbClr val="272525"/>
                </a:solidFill>
                <a:latin typeface="p22-mackinac-pro" pitchFamily="34" charset="0"/>
                <a:ea typeface="p22-mackinac-pro" pitchFamily="34" charset="-122"/>
                <a:cs typeface="p22-mackinac-pro" pitchFamily="34" charset="-120"/>
              </a:rPr>
              <a:t>3</a:t>
            </a:r>
            <a:endParaRPr lang="en-US" sz="2187" dirty="0"/>
          </a:p>
        </p:txBody>
      </p:sp>
      <p:sp>
        <p:nvSpPr>
          <p:cNvPr id="19" name="Text 17"/>
          <p:cNvSpPr/>
          <p:nvPr/>
        </p:nvSpPr>
        <p:spPr>
          <a:xfrm>
            <a:off x="7870430" y="2329865"/>
            <a:ext cx="3185498" cy="578644"/>
          </a:xfrm>
          <a:prstGeom prst="rect">
            <a:avLst/>
          </a:prstGeom>
          <a:noFill/>
          <a:ln/>
        </p:spPr>
        <p:txBody>
          <a:bodyPr wrap="square" rtlCol="0" anchor="t"/>
          <a:lstStyle/>
          <a:p>
            <a:pPr>
              <a:lnSpc>
                <a:spcPts val="2278"/>
              </a:lnSpc>
            </a:pPr>
            <a:r>
              <a:rPr lang="en-US" sz="2800" b="1" kern="0" spc="-55" dirty="0">
                <a:solidFill>
                  <a:srgbClr val="272525"/>
                </a:solidFill>
                <a:latin typeface="p22-mackinac-pro" pitchFamily="34" charset="0"/>
                <a:ea typeface="p22-mackinac-pro" pitchFamily="34" charset="-122"/>
                <a:cs typeface="p22-mackinac-pro" pitchFamily="34" charset="-120"/>
              </a:rPr>
              <a:t>Consumer products </a:t>
            </a:r>
            <a:r>
              <a:rPr lang="en-US" sz="2800" b="1" kern="0" spc="-55" dirty="0">
                <a:solidFill>
                  <a:srgbClr val="000000"/>
                </a:solidFill>
                <a:latin typeface="p22-mackinac-pro" pitchFamily="34" charset="0"/>
                <a:ea typeface="p22-mackinac-pro" pitchFamily="34" charset="-122"/>
                <a:cs typeface="p22-mackinac-pro" pitchFamily="34" charset="-120"/>
              </a:rPr>
              <a:t>📱💻</a:t>
            </a:r>
            <a:endParaRPr lang="en-US" sz="2800" dirty="0"/>
          </a:p>
        </p:txBody>
      </p:sp>
      <p:sp>
        <p:nvSpPr>
          <p:cNvPr id="20" name="Text 18"/>
          <p:cNvSpPr/>
          <p:nvPr/>
        </p:nvSpPr>
        <p:spPr>
          <a:xfrm>
            <a:off x="7870429" y="3093650"/>
            <a:ext cx="3056189" cy="1480840"/>
          </a:xfrm>
          <a:prstGeom prst="rect">
            <a:avLst/>
          </a:prstGeom>
          <a:noFill/>
          <a:ln/>
        </p:spPr>
        <p:txBody>
          <a:bodyPr wrap="square" rtlCol="0" anchor="t"/>
          <a:lstStyle/>
          <a:p>
            <a:pPr algn="ctr">
              <a:lnSpc>
                <a:spcPts val="2332"/>
              </a:lnSpc>
            </a:pPr>
            <a:r>
              <a:rPr lang="en-US" sz="2000" dirty="0">
                <a:solidFill>
                  <a:srgbClr val="272525"/>
                </a:solidFill>
                <a:latin typeface="Eudoxus Sans" pitchFamily="34" charset="0"/>
                <a:ea typeface="Eudoxus Sans" pitchFamily="34" charset="-122"/>
                <a:cs typeface="Eudoxus Sans" pitchFamily="34" charset="-120"/>
              </a:rPr>
              <a:t>Some consumer products, like smoke detectors, contain small amounts of radioactive material that emit ionising radiation.</a:t>
            </a:r>
            <a:endParaRPr lang="en-US" sz="2000" dirty="0"/>
          </a:p>
        </p:txBody>
      </p:sp>
      <p:pic>
        <p:nvPicPr>
          <p:cNvPr id="24" name="Picture 6" descr="&amp;Rcy;&amp;iecy;&amp;zcy;&amp;ucy;&amp;lcy;&amp;tcy;&amp;acy;&amp;tcy; &amp;scy;&amp;lcy;&amp;icy;&amp;kcy;&amp;acy; &amp;zcy;&amp;acy; nuklearne elektrane"/>
          <p:cNvPicPr>
            <a:picLocks noChangeAspect="1" noChangeArrowheads="1"/>
          </p:cNvPicPr>
          <p:nvPr/>
        </p:nvPicPr>
        <p:blipFill>
          <a:blip r:embed="rId3" cstate="print"/>
          <a:srcRect/>
          <a:stretch>
            <a:fillRect/>
          </a:stretch>
        </p:blipFill>
        <p:spPr bwMode="auto">
          <a:xfrm>
            <a:off x="5033955" y="5081985"/>
            <a:ext cx="2650737" cy="1558960"/>
          </a:xfrm>
          <a:prstGeom prst="rect">
            <a:avLst/>
          </a:prstGeom>
          <a:noFill/>
          <a:ln w="9525">
            <a:noFill/>
            <a:miter lim="800000"/>
            <a:headEnd/>
            <a:tailEnd/>
          </a:ln>
        </p:spPr>
      </p:pic>
      <p:pic>
        <p:nvPicPr>
          <p:cNvPr id="25" name="Picture 2" descr="&amp;Scy;&amp;rcy;&amp;ocy;&amp;dcy;&amp;ncy;&amp;acy; &amp;scy;&amp;lcy;&amp;icy;&amp;kcy;&amp;acy;"/>
          <p:cNvPicPr>
            <a:picLocks noChangeAspect="1" noChangeArrowheads="1"/>
          </p:cNvPicPr>
          <p:nvPr/>
        </p:nvPicPr>
        <p:blipFill>
          <a:blip r:embed="rId4" cstate="print"/>
          <a:srcRect/>
          <a:stretch>
            <a:fillRect/>
          </a:stretch>
        </p:blipFill>
        <p:spPr bwMode="auto">
          <a:xfrm>
            <a:off x="8416860" y="5081986"/>
            <a:ext cx="2078613" cy="1558960"/>
          </a:xfrm>
          <a:prstGeom prst="rect">
            <a:avLst/>
          </a:prstGeom>
          <a:noFill/>
          <a:ln w="9525">
            <a:noFill/>
            <a:miter lim="800000"/>
            <a:headEnd/>
            <a:tailEnd/>
          </a:ln>
        </p:spPr>
      </p:pic>
      <p:pic>
        <p:nvPicPr>
          <p:cNvPr id="26" name="Image 2" descr="preencoded.png"/>
          <p:cNvPicPr>
            <a:picLocks noChangeAspect="1"/>
          </p:cNvPicPr>
          <p:nvPr/>
        </p:nvPicPr>
        <p:blipFill>
          <a:blip r:embed="rId5"/>
          <a:stretch>
            <a:fillRect/>
          </a:stretch>
        </p:blipFill>
        <p:spPr>
          <a:xfrm>
            <a:off x="1711269" y="5081985"/>
            <a:ext cx="2511934" cy="1552434"/>
          </a:xfrm>
          <a:prstGeom prst="rect">
            <a:avLst/>
          </a:prstGeom>
        </p:spPr>
      </p:pic>
    </p:spTree>
    <p:extLst>
      <p:ext uri="{BB962C8B-B14F-4D97-AF65-F5344CB8AC3E}">
        <p14:creationId xmlns:p14="http://schemas.microsoft.com/office/powerpoint/2010/main" val="1607795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2006204" y="504131"/>
            <a:ext cx="8179494" cy="1143397"/>
          </a:xfrm>
          <a:prstGeom prst="rect">
            <a:avLst/>
          </a:prstGeom>
          <a:noFill/>
          <a:ln/>
        </p:spPr>
        <p:txBody>
          <a:bodyPr wrap="square" rtlCol="0" anchor="t"/>
          <a:lstStyle/>
          <a:p>
            <a:pPr algn="ctr">
              <a:lnSpc>
                <a:spcPts val="4501"/>
              </a:lnSpc>
            </a:pPr>
            <a:r>
              <a:rPr lang="en-US" sz="3602" b="1" kern="0" spc="-72" dirty="0">
                <a:solidFill>
                  <a:srgbClr val="FF75D3"/>
                </a:solidFill>
                <a:latin typeface="adonis-web" pitchFamily="34" charset="0"/>
                <a:ea typeface="adonis-web" pitchFamily="34" charset="-122"/>
                <a:cs typeface="adonis-web" pitchFamily="34" charset="-120"/>
              </a:rPr>
              <a:t>Applications </a:t>
            </a:r>
            <a:r>
              <a:rPr lang="en-US" sz="3602" b="1" kern="0" spc="-72" dirty="0" smtClean="0">
                <a:solidFill>
                  <a:srgbClr val="FF75D3"/>
                </a:solidFill>
                <a:latin typeface="adonis-web" pitchFamily="34" charset="0"/>
                <a:ea typeface="adonis-web" pitchFamily="34" charset="-122"/>
                <a:cs typeface="adonis-web" pitchFamily="34" charset="-120"/>
              </a:rPr>
              <a:t>in </a:t>
            </a:r>
            <a:r>
              <a:rPr lang="en-US" sz="3602" b="1" kern="0" spc="-72" dirty="0">
                <a:solidFill>
                  <a:srgbClr val="FF75D3"/>
                </a:solidFill>
                <a:latin typeface="adonis-web" pitchFamily="34" charset="0"/>
                <a:ea typeface="adonis-web" pitchFamily="34" charset="-122"/>
                <a:cs typeface="adonis-web" pitchFamily="34" charset="-120"/>
              </a:rPr>
              <a:t>Medicine</a:t>
            </a:r>
            <a:endParaRPr lang="en-US" sz="3602" dirty="0"/>
          </a:p>
        </p:txBody>
      </p:sp>
      <p:sp>
        <p:nvSpPr>
          <p:cNvPr id="5" name="Shape 2"/>
          <p:cNvSpPr/>
          <p:nvPr/>
        </p:nvSpPr>
        <p:spPr>
          <a:xfrm>
            <a:off x="2006204" y="3795734"/>
            <a:ext cx="8179494" cy="36513"/>
          </a:xfrm>
          <a:prstGeom prst="rect">
            <a:avLst/>
          </a:prstGeom>
          <a:solidFill>
            <a:srgbClr val="D7A1F7"/>
          </a:solidFill>
          <a:ln/>
        </p:spPr>
      </p:sp>
      <p:sp>
        <p:nvSpPr>
          <p:cNvPr id="6" name="Shape 3"/>
          <p:cNvSpPr/>
          <p:nvPr/>
        </p:nvSpPr>
        <p:spPr>
          <a:xfrm>
            <a:off x="3987006" y="3795685"/>
            <a:ext cx="36513" cy="640358"/>
          </a:xfrm>
          <a:prstGeom prst="rect">
            <a:avLst/>
          </a:prstGeom>
          <a:solidFill>
            <a:srgbClr val="D7A1F7"/>
          </a:solidFill>
          <a:ln/>
        </p:spPr>
      </p:sp>
      <p:sp>
        <p:nvSpPr>
          <p:cNvPr id="7" name="Shape 4"/>
          <p:cNvSpPr/>
          <p:nvPr/>
        </p:nvSpPr>
        <p:spPr>
          <a:xfrm>
            <a:off x="3799483" y="3589905"/>
            <a:ext cx="411658" cy="411658"/>
          </a:xfrm>
          <a:prstGeom prst="roundRect">
            <a:avLst>
              <a:gd name="adj" fmla="val 20000"/>
            </a:avLst>
          </a:prstGeom>
          <a:solidFill>
            <a:srgbClr val="EBD0FB"/>
          </a:solidFill>
          <a:ln w="13692">
            <a:solidFill>
              <a:srgbClr val="D7A1F7"/>
            </a:solidFill>
            <a:prstDash val="solid"/>
          </a:ln>
        </p:spPr>
      </p:sp>
      <p:sp>
        <p:nvSpPr>
          <p:cNvPr id="8" name="Text 5"/>
          <p:cNvSpPr/>
          <p:nvPr/>
        </p:nvSpPr>
        <p:spPr>
          <a:xfrm>
            <a:off x="3931841" y="3624235"/>
            <a:ext cx="146943" cy="342999"/>
          </a:xfrm>
          <a:prstGeom prst="rect">
            <a:avLst/>
          </a:prstGeom>
          <a:noFill/>
          <a:ln/>
        </p:spPr>
        <p:txBody>
          <a:bodyPr wrap="none" rtlCol="0" anchor="t"/>
          <a:lstStyle/>
          <a:p>
            <a:pPr algn="ctr">
              <a:lnSpc>
                <a:spcPts val="2701"/>
              </a:lnSpc>
            </a:pPr>
            <a:r>
              <a:rPr lang="en-US" sz="3200" b="1" kern="0" spc="-43" dirty="0">
                <a:solidFill>
                  <a:srgbClr val="272525"/>
                </a:solidFill>
                <a:latin typeface="adonis-web" pitchFamily="34" charset="0"/>
                <a:ea typeface="adonis-web" pitchFamily="34" charset="-122"/>
                <a:cs typeface="adonis-web" pitchFamily="34" charset="-120"/>
              </a:rPr>
              <a:t>1</a:t>
            </a:r>
            <a:endParaRPr lang="en-US" sz="3200" dirty="0"/>
          </a:p>
        </p:txBody>
      </p:sp>
      <p:sp>
        <p:nvSpPr>
          <p:cNvPr id="9" name="Text 6"/>
          <p:cNvSpPr/>
          <p:nvPr/>
        </p:nvSpPr>
        <p:spPr>
          <a:xfrm>
            <a:off x="3090466" y="4619052"/>
            <a:ext cx="1829594" cy="285849"/>
          </a:xfrm>
          <a:prstGeom prst="rect">
            <a:avLst/>
          </a:prstGeom>
          <a:noFill/>
          <a:ln/>
        </p:spPr>
        <p:txBody>
          <a:bodyPr wrap="none" rtlCol="0" anchor="t"/>
          <a:lstStyle/>
          <a:p>
            <a:pPr algn="ctr">
              <a:lnSpc>
                <a:spcPts val="2251"/>
              </a:lnSpc>
            </a:pPr>
            <a:r>
              <a:rPr lang="en-US" sz="2800" b="1" kern="0" spc="-36" dirty="0">
                <a:solidFill>
                  <a:srgbClr val="272525"/>
                </a:solidFill>
                <a:latin typeface="adonis-web" pitchFamily="34" charset="0"/>
                <a:ea typeface="adonis-web" pitchFamily="34" charset="-122"/>
                <a:cs typeface="adonis-web" pitchFamily="34" charset="-120"/>
              </a:rPr>
              <a:t>Diagnostic Imaging</a:t>
            </a:r>
            <a:endParaRPr lang="en-US" sz="2800" dirty="0"/>
          </a:p>
        </p:txBody>
      </p:sp>
      <p:sp>
        <p:nvSpPr>
          <p:cNvPr id="10" name="Text 7"/>
          <p:cNvSpPr/>
          <p:nvPr/>
        </p:nvSpPr>
        <p:spPr>
          <a:xfrm>
            <a:off x="965292" y="5122817"/>
            <a:ext cx="5057187" cy="878086"/>
          </a:xfrm>
          <a:prstGeom prst="rect">
            <a:avLst/>
          </a:prstGeom>
          <a:noFill/>
          <a:ln/>
        </p:spPr>
        <p:txBody>
          <a:bodyPr wrap="square" rtlCol="0" anchor="t"/>
          <a:lstStyle/>
          <a:p>
            <a:pPr algn="ctr">
              <a:lnSpc>
                <a:spcPts val="2305"/>
              </a:lnSpc>
            </a:pPr>
            <a:r>
              <a:rPr lang="en-US" sz="2000" kern="0" spc="-29" dirty="0">
                <a:solidFill>
                  <a:srgbClr val="272525"/>
                </a:solidFill>
                <a:latin typeface="Source Sans Pro" pitchFamily="34" charset="0"/>
                <a:ea typeface="Source Sans Pro" pitchFamily="34" charset="-122"/>
                <a:cs typeface="Source Sans Pro" pitchFamily="34" charset="-120"/>
              </a:rPr>
              <a:t>Nuclear medicine involves using small amounts of radioactive material to diagnose and treat diseases.</a:t>
            </a:r>
            <a:endParaRPr lang="en-US" sz="2000" dirty="0"/>
          </a:p>
        </p:txBody>
      </p:sp>
      <p:sp>
        <p:nvSpPr>
          <p:cNvPr id="11" name="Shape 8"/>
          <p:cNvSpPr/>
          <p:nvPr/>
        </p:nvSpPr>
        <p:spPr>
          <a:xfrm>
            <a:off x="6077644" y="3155426"/>
            <a:ext cx="36513" cy="640358"/>
          </a:xfrm>
          <a:prstGeom prst="rect">
            <a:avLst/>
          </a:prstGeom>
          <a:solidFill>
            <a:srgbClr val="D7A1F7"/>
          </a:solidFill>
          <a:ln/>
        </p:spPr>
      </p:sp>
      <p:sp>
        <p:nvSpPr>
          <p:cNvPr id="12" name="Shape 9"/>
          <p:cNvSpPr/>
          <p:nvPr/>
        </p:nvSpPr>
        <p:spPr>
          <a:xfrm>
            <a:off x="5890121" y="3589905"/>
            <a:ext cx="411658" cy="411658"/>
          </a:xfrm>
          <a:prstGeom prst="roundRect">
            <a:avLst>
              <a:gd name="adj" fmla="val 20000"/>
            </a:avLst>
          </a:prstGeom>
          <a:solidFill>
            <a:srgbClr val="EBD0FB"/>
          </a:solidFill>
          <a:ln w="13692">
            <a:solidFill>
              <a:srgbClr val="D7A1F7"/>
            </a:solidFill>
            <a:prstDash val="solid"/>
          </a:ln>
        </p:spPr>
      </p:sp>
      <p:sp>
        <p:nvSpPr>
          <p:cNvPr id="13" name="Text 10"/>
          <p:cNvSpPr/>
          <p:nvPr/>
        </p:nvSpPr>
        <p:spPr>
          <a:xfrm>
            <a:off x="6022479" y="3624235"/>
            <a:ext cx="146943" cy="342999"/>
          </a:xfrm>
          <a:prstGeom prst="rect">
            <a:avLst/>
          </a:prstGeom>
          <a:noFill/>
          <a:ln/>
        </p:spPr>
        <p:txBody>
          <a:bodyPr wrap="none" rtlCol="0" anchor="t"/>
          <a:lstStyle/>
          <a:p>
            <a:pPr algn="ctr">
              <a:lnSpc>
                <a:spcPts val="2701"/>
              </a:lnSpc>
            </a:pPr>
            <a:r>
              <a:rPr lang="en-US" sz="3200" b="1" kern="0" spc="-43" dirty="0">
                <a:solidFill>
                  <a:srgbClr val="272525"/>
                </a:solidFill>
                <a:latin typeface="adonis-web" pitchFamily="34" charset="0"/>
                <a:ea typeface="adonis-web" pitchFamily="34" charset="-122"/>
                <a:cs typeface="adonis-web" pitchFamily="34" charset="-120"/>
              </a:rPr>
              <a:t>2</a:t>
            </a:r>
            <a:endParaRPr lang="en-US" sz="3200" dirty="0"/>
          </a:p>
        </p:txBody>
      </p:sp>
      <p:sp>
        <p:nvSpPr>
          <p:cNvPr id="14" name="Text 11"/>
          <p:cNvSpPr/>
          <p:nvPr/>
        </p:nvSpPr>
        <p:spPr>
          <a:xfrm>
            <a:off x="5181105" y="1625522"/>
            <a:ext cx="1829594" cy="285849"/>
          </a:xfrm>
          <a:prstGeom prst="rect">
            <a:avLst/>
          </a:prstGeom>
          <a:noFill/>
          <a:ln/>
        </p:spPr>
        <p:txBody>
          <a:bodyPr wrap="none" rtlCol="0" anchor="t"/>
          <a:lstStyle/>
          <a:p>
            <a:pPr algn="ctr">
              <a:lnSpc>
                <a:spcPts val="2251"/>
              </a:lnSpc>
            </a:pPr>
            <a:r>
              <a:rPr lang="en-US" sz="2800" b="1" kern="0" spc="-36" dirty="0">
                <a:solidFill>
                  <a:srgbClr val="272525"/>
                </a:solidFill>
                <a:latin typeface="adonis-web" pitchFamily="34" charset="0"/>
                <a:ea typeface="adonis-web" pitchFamily="34" charset="-122"/>
                <a:cs typeface="adonis-web" pitchFamily="34" charset="-120"/>
              </a:rPr>
              <a:t>Radiation Therapy</a:t>
            </a:r>
            <a:endParaRPr lang="en-US" sz="2800" dirty="0"/>
          </a:p>
        </p:txBody>
      </p:sp>
      <p:sp>
        <p:nvSpPr>
          <p:cNvPr id="15" name="Text 12"/>
          <p:cNvSpPr/>
          <p:nvPr/>
        </p:nvSpPr>
        <p:spPr>
          <a:xfrm>
            <a:off x="3069481" y="2094330"/>
            <a:ext cx="5905996" cy="878086"/>
          </a:xfrm>
          <a:prstGeom prst="rect">
            <a:avLst/>
          </a:prstGeom>
          <a:noFill/>
          <a:ln/>
        </p:spPr>
        <p:txBody>
          <a:bodyPr wrap="square" rtlCol="0" anchor="t"/>
          <a:lstStyle/>
          <a:p>
            <a:pPr algn="ctr">
              <a:lnSpc>
                <a:spcPts val="2305"/>
              </a:lnSpc>
            </a:pPr>
            <a:r>
              <a:rPr lang="en-US" sz="2000" kern="0" spc="-29" dirty="0">
                <a:solidFill>
                  <a:srgbClr val="272525"/>
                </a:solidFill>
                <a:latin typeface="Source Sans Pro" pitchFamily="34" charset="0"/>
                <a:ea typeface="Source Sans Pro" pitchFamily="34" charset="-122"/>
                <a:cs typeface="Source Sans Pro" pitchFamily="34" charset="-120"/>
              </a:rPr>
              <a:t>Radiation therapy uses high-energy radiation from nuclear sources to destroy cancer cells or shrink tumors.</a:t>
            </a:r>
            <a:endParaRPr lang="en-US" sz="2000" dirty="0"/>
          </a:p>
        </p:txBody>
      </p:sp>
      <p:sp>
        <p:nvSpPr>
          <p:cNvPr id="16" name="Shape 13"/>
          <p:cNvSpPr/>
          <p:nvPr/>
        </p:nvSpPr>
        <p:spPr>
          <a:xfrm>
            <a:off x="8168283" y="3795685"/>
            <a:ext cx="36513" cy="640358"/>
          </a:xfrm>
          <a:prstGeom prst="rect">
            <a:avLst/>
          </a:prstGeom>
          <a:solidFill>
            <a:srgbClr val="D7A1F7"/>
          </a:solidFill>
          <a:ln/>
        </p:spPr>
      </p:sp>
      <p:sp>
        <p:nvSpPr>
          <p:cNvPr id="17" name="Shape 14"/>
          <p:cNvSpPr/>
          <p:nvPr/>
        </p:nvSpPr>
        <p:spPr>
          <a:xfrm>
            <a:off x="7980759" y="3589905"/>
            <a:ext cx="411658" cy="411658"/>
          </a:xfrm>
          <a:prstGeom prst="roundRect">
            <a:avLst>
              <a:gd name="adj" fmla="val 20000"/>
            </a:avLst>
          </a:prstGeom>
          <a:solidFill>
            <a:srgbClr val="EBD0FB"/>
          </a:solidFill>
          <a:ln w="13692">
            <a:solidFill>
              <a:srgbClr val="D7A1F7"/>
            </a:solidFill>
            <a:prstDash val="solid"/>
          </a:ln>
        </p:spPr>
      </p:sp>
      <p:sp>
        <p:nvSpPr>
          <p:cNvPr id="18" name="Text 15"/>
          <p:cNvSpPr/>
          <p:nvPr/>
        </p:nvSpPr>
        <p:spPr>
          <a:xfrm>
            <a:off x="8113118" y="3624235"/>
            <a:ext cx="146943" cy="342999"/>
          </a:xfrm>
          <a:prstGeom prst="rect">
            <a:avLst/>
          </a:prstGeom>
          <a:noFill/>
          <a:ln/>
        </p:spPr>
        <p:txBody>
          <a:bodyPr wrap="none" rtlCol="0" anchor="t"/>
          <a:lstStyle/>
          <a:p>
            <a:pPr algn="ctr">
              <a:lnSpc>
                <a:spcPts val="2701"/>
              </a:lnSpc>
            </a:pPr>
            <a:r>
              <a:rPr lang="en-US" sz="3200" b="1" kern="0" spc="-43" dirty="0">
                <a:solidFill>
                  <a:srgbClr val="272525"/>
                </a:solidFill>
                <a:latin typeface="adonis-web" pitchFamily="34" charset="0"/>
                <a:ea typeface="adonis-web" pitchFamily="34" charset="-122"/>
                <a:cs typeface="adonis-web" pitchFamily="34" charset="-120"/>
              </a:rPr>
              <a:t>3</a:t>
            </a:r>
            <a:endParaRPr lang="en-US" sz="3200" dirty="0"/>
          </a:p>
        </p:txBody>
      </p:sp>
      <p:sp>
        <p:nvSpPr>
          <p:cNvPr id="19" name="Text 16"/>
          <p:cNvSpPr/>
          <p:nvPr/>
        </p:nvSpPr>
        <p:spPr>
          <a:xfrm>
            <a:off x="7191673" y="4619052"/>
            <a:ext cx="1989633" cy="285849"/>
          </a:xfrm>
          <a:prstGeom prst="rect">
            <a:avLst/>
          </a:prstGeom>
          <a:noFill/>
          <a:ln/>
        </p:spPr>
        <p:txBody>
          <a:bodyPr wrap="none" rtlCol="0" anchor="t"/>
          <a:lstStyle/>
          <a:p>
            <a:pPr algn="ctr">
              <a:lnSpc>
                <a:spcPts val="2251"/>
              </a:lnSpc>
            </a:pPr>
            <a:r>
              <a:rPr lang="en-US" sz="2800" b="1" kern="0" spc="-36" dirty="0">
                <a:solidFill>
                  <a:srgbClr val="272525"/>
                </a:solidFill>
                <a:latin typeface="adonis-web" pitchFamily="34" charset="0"/>
                <a:ea typeface="adonis-web" pitchFamily="34" charset="-122"/>
                <a:cs typeface="adonis-web" pitchFamily="34" charset="-120"/>
              </a:rPr>
              <a:t>Biomedical Research</a:t>
            </a:r>
            <a:endParaRPr lang="en-US" sz="2800" dirty="0"/>
          </a:p>
        </p:txBody>
      </p:sp>
      <p:sp>
        <p:nvSpPr>
          <p:cNvPr id="20" name="Text 17"/>
          <p:cNvSpPr/>
          <p:nvPr/>
        </p:nvSpPr>
        <p:spPr>
          <a:xfrm>
            <a:off x="6370339" y="5087860"/>
            <a:ext cx="5434973" cy="878086"/>
          </a:xfrm>
          <a:prstGeom prst="rect">
            <a:avLst/>
          </a:prstGeom>
          <a:noFill/>
          <a:ln/>
        </p:spPr>
        <p:txBody>
          <a:bodyPr wrap="square" rtlCol="0" anchor="t"/>
          <a:lstStyle/>
          <a:p>
            <a:pPr algn="ctr">
              <a:lnSpc>
                <a:spcPts val="2305"/>
              </a:lnSpc>
            </a:pPr>
            <a:r>
              <a:rPr lang="en-US" sz="2000" kern="0" spc="-29" dirty="0">
                <a:solidFill>
                  <a:srgbClr val="272525"/>
                </a:solidFill>
                <a:latin typeface="Source Sans Pro" pitchFamily="34" charset="0"/>
                <a:ea typeface="Source Sans Pro" pitchFamily="34" charset="-122"/>
                <a:cs typeface="Source Sans Pro" pitchFamily="34" charset="-120"/>
              </a:rPr>
              <a:t>Nuclear physics techniques help researchers understand biological processes at the molecular scale, informing advances in medicine and health.</a:t>
            </a:r>
            <a:endParaRPr lang="en-US" sz="2000" dirty="0"/>
          </a:p>
        </p:txBody>
      </p:sp>
    </p:spTree>
    <p:extLst>
      <p:ext uri="{BB962C8B-B14F-4D97-AF65-F5344CB8AC3E}">
        <p14:creationId xmlns:p14="http://schemas.microsoft.com/office/powerpoint/2010/main" val="3469349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2"/>
          <p:cNvSpPr/>
          <p:nvPr/>
        </p:nvSpPr>
        <p:spPr>
          <a:xfrm>
            <a:off x="589964" y="111153"/>
            <a:ext cx="11084800" cy="681379"/>
          </a:xfrm>
          <a:prstGeom prst="rect">
            <a:avLst/>
          </a:prstGeom>
          <a:noFill/>
          <a:ln/>
        </p:spPr>
        <p:txBody>
          <a:bodyPr wrap="square" rtlCol="0" anchor="t"/>
          <a:lstStyle/>
          <a:p>
            <a:pPr algn="ctr">
              <a:lnSpc>
                <a:spcPts val="4556"/>
              </a:lnSpc>
            </a:pPr>
            <a:r>
              <a:rPr lang="en-US" sz="3645" dirty="0">
                <a:latin typeface="Roboto Slab" pitchFamily="34" charset="0"/>
                <a:ea typeface="Roboto Slab" pitchFamily="34" charset="-122"/>
                <a:cs typeface="Roboto Slab" pitchFamily="34" charset="-120"/>
              </a:rPr>
              <a:t>Electromagnetic </a:t>
            </a:r>
            <a:r>
              <a:rPr lang="sr-Latn-RS" sz="3645" dirty="0" smtClean="0">
                <a:latin typeface="Roboto Slab" pitchFamily="34" charset="0"/>
                <a:ea typeface="Roboto Slab" pitchFamily="34" charset="-122"/>
                <a:cs typeface="Roboto Slab" pitchFamily="34" charset="-120"/>
              </a:rPr>
              <a:t>radiation</a:t>
            </a:r>
            <a:endParaRPr lang="en-US" sz="3645" dirty="0"/>
          </a:p>
        </p:txBody>
      </p:sp>
      <p:grpSp>
        <p:nvGrpSpPr>
          <p:cNvPr id="15" name="Group 14"/>
          <p:cNvGrpSpPr/>
          <p:nvPr/>
        </p:nvGrpSpPr>
        <p:grpSpPr>
          <a:xfrm>
            <a:off x="238982" y="1178718"/>
            <a:ext cx="3529757" cy="3122830"/>
            <a:chOff x="1698327" y="3033415"/>
            <a:chExt cx="2808387" cy="2318743"/>
          </a:xfrm>
        </p:grpSpPr>
        <p:sp>
          <p:nvSpPr>
            <p:cNvPr id="5" name="Shape 3"/>
            <p:cNvSpPr/>
            <p:nvPr/>
          </p:nvSpPr>
          <p:spPr>
            <a:xfrm>
              <a:off x="1698327" y="3033415"/>
              <a:ext cx="2808387" cy="2318743"/>
            </a:xfrm>
            <a:prstGeom prst="roundRect">
              <a:avLst>
                <a:gd name="adj" fmla="val 4791"/>
              </a:avLst>
            </a:prstGeom>
            <a:solidFill>
              <a:srgbClr val="E7EDF9"/>
            </a:solidFill>
            <a:ln/>
          </p:spPr>
        </p:sp>
        <p:sp>
          <p:nvSpPr>
            <p:cNvPr id="6" name="Text 4"/>
            <p:cNvSpPr/>
            <p:nvPr/>
          </p:nvSpPr>
          <p:spPr>
            <a:xfrm>
              <a:off x="1883469" y="3218557"/>
              <a:ext cx="2438103" cy="578644"/>
            </a:xfrm>
            <a:prstGeom prst="rect">
              <a:avLst/>
            </a:prstGeom>
            <a:noFill/>
            <a:ln/>
          </p:spPr>
          <p:txBody>
            <a:bodyPr wrap="square" rtlCol="0" anchor="t"/>
            <a:lstStyle/>
            <a:p>
              <a:pPr>
                <a:lnSpc>
                  <a:spcPts val="2278"/>
                </a:lnSpc>
              </a:pPr>
              <a:r>
                <a:rPr lang="en-US" sz="2800" dirty="0">
                  <a:solidFill>
                    <a:srgbClr val="476FD6"/>
                  </a:solidFill>
                  <a:latin typeface="Roboto Slab" pitchFamily="34" charset="0"/>
                  <a:ea typeface="Roboto Slab" pitchFamily="34" charset="-122"/>
                  <a:cs typeface="Roboto Slab" pitchFamily="34" charset="-120"/>
                </a:rPr>
                <a:t>Attraction and Repulsion</a:t>
              </a:r>
              <a:endParaRPr lang="en-US" sz="2800" dirty="0"/>
            </a:p>
          </p:txBody>
        </p:sp>
        <p:sp>
          <p:nvSpPr>
            <p:cNvPr id="7" name="Text 5"/>
            <p:cNvSpPr/>
            <p:nvPr/>
          </p:nvSpPr>
          <p:spPr>
            <a:xfrm>
              <a:off x="1883469" y="3982343"/>
              <a:ext cx="2438103" cy="1184672"/>
            </a:xfrm>
            <a:prstGeom prst="rect">
              <a:avLst/>
            </a:prstGeom>
            <a:noFill/>
            <a:ln/>
          </p:spPr>
          <p:txBody>
            <a:bodyPr wrap="square" rtlCol="0" anchor="t"/>
            <a:lstStyle/>
            <a:p>
              <a:pPr>
                <a:lnSpc>
                  <a:spcPts val="2332"/>
                </a:lnSpc>
              </a:pPr>
              <a:r>
                <a:rPr lang="en-US" sz="2000" dirty="0">
                  <a:solidFill>
                    <a:srgbClr val="15213F"/>
                  </a:solidFill>
                  <a:latin typeface="Roboto" pitchFamily="34" charset="0"/>
                  <a:ea typeface="Roboto" pitchFamily="34" charset="-122"/>
                  <a:cs typeface="Roboto" pitchFamily="34" charset="-120"/>
                </a:rPr>
                <a:t>Opposite charges attract each other, while like charges repel. Same for magnetic poles.</a:t>
              </a:r>
              <a:endParaRPr lang="en-US" sz="2000" dirty="0"/>
            </a:p>
          </p:txBody>
        </p:sp>
      </p:grpSp>
      <p:grpSp>
        <p:nvGrpSpPr>
          <p:cNvPr id="16" name="Group 15"/>
          <p:cNvGrpSpPr/>
          <p:nvPr/>
        </p:nvGrpSpPr>
        <p:grpSpPr>
          <a:xfrm>
            <a:off x="4001437" y="1195666"/>
            <a:ext cx="3988018" cy="3105882"/>
            <a:chOff x="4691857" y="3033415"/>
            <a:chExt cx="2808387" cy="2318743"/>
          </a:xfrm>
        </p:grpSpPr>
        <p:sp>
          <p:nvSpPr>
            <p:cNvPr id="8" name="Shape 6"/>
            <p:cNvSpPr/>
            <p:nvPr/>
          </p:nvSpPr>
          <p:spPr>
            <a:xfrm>
              <a:off x="4691857" y="3033415"/>
              <a:ext cx="2808387" cy="2318743"/>
            </a:xfrm>
            <a:prstGeom prst="roundRect">
              <a:avLst>
                <a:gd name="adj" fmla="val 4791"/>
              </a:avLst>
            </a:prstGeom>
            <a:solidFill>
              <a:srgbClr val="E7EDF9"/>
            </a:solidFill>
            <a:ln/>
          </p:spPr>
        </p:sp>
        <p:sp>
          <p:nvSpPr>
            <p:cNvPr id="9" name="Text 7"/>
            <p:cNvSpPr/>
            <p:nvPr/>
          </p:nvSpPr>
          <p:spPr>
            <a:xfrm>
              <a:off x="4876998" y="3218557"/>
              <a:ext cx="1851620" cy="289322"/>
            </a:xfrm>
            <a:prstGeom prst="rect">
              <a:avLst/>
            </a:prstGeom>
            <a:noFill/>
            <a:ln/>
          </p:spPr>
          <p:txBody>
            <a:bodyPr wrap="none" rtlCol="0" anchor="t"/>
            <a:lstStyle/>
            <a:p>
              <a:pPr>
                <a:lnSpc>
                  <a:spcPts val="2278"/>
                </a:lnSpc>
              </a:pPr>
              <a:r>
                <a:rPr lang="en-US" sz="2800" dirty="0">
                  <a:solidFill>
                    <a:srgbClr val="476FD6"/>
                  </a:solidFill>
                  <a:latin typeface="Roboto Slab" pitchFamily="34" charset="0"/>
                  <a:ea typeface="Roboto Slab" pitchFamily="34" charset="-122"/>
                  <a:cs typeface="Roboto Slab" pitchFamily="34" charset="-120"/>
                </a:rPr>
                <a:t>Electricity</a:t>
              </a:r>
              <a:endParaRPr lang="en-US" sz="2800" dirty="0"/>
            </a:p>
          </p:txBody>
        </p:sp>
        <p:sp>
          <p:nvSpPr>
            <p:cNvPr id="10" name="Text 8"/>
            <p:cNvSpPr/>
            <p:nvPr/>
          </p:nvSpPr>
          <p:spPr>
            <a:xfrm>
              <a:off x="4876999" y="3693021"/>
              <a:ext cx="2438103" cy="1184672"/>
            </a:xfrm>
            <a:prstGeom prst="rect">
              <a:avLst/>
            </a:prstGeom>
            <a:noFill/>
            <a:ln/>
          </p:spPr>
          <p:txBody>
            <a:bodyPr wrap="square" rtlCol="0" anchor="t"/>
            <a:lstStyle/>
            <a:p>
              <a:pPr>
                <a:lnSpc>
                  <a:spcPts val="2332"/>
                </a:lnSpc>
              </a:pPr>
              <a:r>
                <a:rPr lang="en-US" sz="2000" dirty="0">
                  <a:solidFill>
                    <a:srgbClr val="15213F"/>
                  </a:solidFill>
                  <a:latin typeface="Roboto" pitchFamily="34" charset="0"/>
                  <a:ea typeface="Roboto" pitchFamily="34" charset="-122"/>
                  <a:cs typeface="Roboto" pitchFamily="34" charset="-120"/>
                </a:rPr>
                <a:t>The flow of electrons, allowing you to turn on a light switch, power a computer, or charge your phone.</a:t>
              </a:r>
              <a:endParaRPr lang="en-US" sz="2000" dirty="0"/>
            </a:p>
          </p:txBody>
        </p:sp>
      </p:grpSp>
      <p:grpSp>
        <p:nvGrpSpPr>
          <p:cNvPr id="17" name="Group 16"/>
          <p:cNvGrpSpPr/>
          <p:nvPr/>
        </p:nvGrpSpPr>
        <p:grpSpPr>
          <a:xfrm>
            <a:off x="8222153" y="1195666"/>
            <a:ext cx="3740943" cy="3105882"/>
            <a:chOff x="7685385" y="3033415"/>
            <a:chExt cx="2808387" cy="2318743"/>
          </a:xfrm>
        </p:grpSpPr>
        <p:sp>
          <p:nvSpPr>
            <p:cNvPr id="11" name="Shape 9"/>
            <p:cNvSpPr/>
            <p:nvPr/>
          </p:nvSpPr>
          <p:spPr>
            <a:xfrm>
              <a:off x="7685385" y="3033415"/>
              <a:ext cx="2808387" cy="2318743"/>
            </a:xfrm>
            <a:prstGeom prst="roundRect">
              <a:avLst>
                <a:gd name="adj" fmla="val 4791"/>
              </a:avLst>
            </a:prstGeom>
            <a:solidFill>
              <a:srgbClr val="E7EDF9"/>
            </a:solidFill>
            <a:ln/>
          </p:spPr>
        </p:sp>
        <p:sp>
          <p:nvSpPr>
            <p:cNvPr id="12" name="Text 10"/>
            <p:cNvSpPr/>
            <p:nvPr/>
          </p:nvSpPr>
          <p:spPr>
            <a:xfrm>
              <a:off x="7870528" y="3218557"/>
              <a:ext cx="1851620" cy="289322"/>
            </a:xfrm>
            <a:prstGeom prst="rect">
              <a:avLst/>
            </a:prstGeom>
            <a:noFill/>
            <a:ln/>
          </p:spPr>
          <p:txBody>
            <a:bodyPr wrap="none" rtlCol="0" anchor="t"/>
            <a:lstStyle/>
            <a:p>
              <a:pPr>
                <a:lnSpc>
                  <a:spcPts val="2278"/>
                </a:lnSpc>
              </a:pPr>
              <a:r>
                <a:rPr lang="en-US" sz="2800" dirty="0">
                  <a:solidFill>
                    <a:srgbClr val="476FD6"/>
                  </a:solidFill>
                  <a:latin typeface="Roboto Slab" pitchFamily="34" charset="0"/>
                  <a:ea typeface="Roboto Slab" pitchFamily="34" charset="-122"/>
                  <a:cs typeface="Roboto Slab" pitchFamily="34" charset="-120"/>
                </a:rPr>
                <a:t>Magnetism</a:t>
              </a:r>
              <a:endParaRPr lang="en-US" sz="2800" dirty="0"/>
            </a:p>
          </p:txBody>
        </p:sp>
        <p:sp>
          <p:nvSpPr>
            <p:cNvPr id="13" name="Text 11"/>
            <p:cNvSpPr/>
            <p:nvPr/>
          </p:nvSpPr>
          <p:spPr>
            <a:xfrm>
              <a:off x="7870528" y="3693021"/>
              <a:ext cx="2438103" cy="1184672"/>
            </a:xfrm>
            <a:prstGeom prst="rect">
              <a:avLst/>
            </a:prstGeom>
            <a:noFill/>
            <a:ln/>
          </p:spPr>
          <p:txBody>
            <a:bodyPr wrap="square" rtlCol="0" anchor="t"/>
            <a:lstStyle/>
            <a:p>
              <a:pPr>
                <a:lnSpc>
                  <a:spcPts val="2332"/>
                </a:lnSpc>
              </a:pPr>
              <a:r>
                <a:rPr lang="en-US" sz="2000" dirty="0">
                  <a:solidFill>
                    <a:srgbClr val="15213F"/>
                  </a:solidFill>
                  <a:latin typeface="Roboto" pitchFamily="34" charset="0"/>
                  <a:ea typeface="Roboto" pitchFamily="34" charset="-122"/>
                  <a:cs typeface="Roboto" pitchFamily="34" charset="-120"/>
                </a:rPr>
                <a:t>The force that sticks a magnet to your fridge and guides compass needles to point north.</a:t>
              </a:r>
              <a:endParaRPr lang="en-US" sz="2000" dirty="0"/>
            </a:p>
          </p:txBody>
        </p:sp>
      </p:grpSp>
      <p:pic>
        <p:nvPicPr>
          <p:cNvPr id="18" name="New picture"/>
          <p:cNvPicPr/>
          <p:nvPr/>
        </p:nvPicPr>
        <p:blipFill rotWithShape="1">
          <a:blip r:embed="rId3"/>
          <a:srcRect l="2735" t="49536" r="45443" b="24306"/>
          <a:stretch/>
        </p:blipFill>
        <p:spPr>
          <a:xfrm>
            <a:off x="2120110" y="4549538"/>
            <a:ext cx="7581900" cy="2152650"/>
          </a:xfrm>
          <a:prstGeom prst="rect">
            <a:avLst/>
          </a:prstGeom>
        </p:spPr>
      </p:pic>
    </p:spTree>
    <p:extLst>
      <p:ext uri="{BB962C8B-B14F-4D97-AF65-F5344CB8AC3E}">
        <p14:creationId xmlns:p14="http://schemas.microsoft.com/office/powerpoint/2010/main" val="715090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962" y="212437"/>
            <a:ext cx="11643975" cy="6012872"/>
          </a:xfrm>
          <a:prstGeom prst="rect">
            <a:avLst/>
          </a:prstGeom>
        </p:spPr>
      </p:pic>
    </p:spTree>
    <p:extLst>
      <p:ext uri="{BB962C8B-B14F-4D97-AF65-F5344CB8AC3E}">
        <p14:creationId xmlns:p14="http://schemas.microsoft.com/office/powerpoint/2010/main" val="1503663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Click to edit Master title style</a:t>
            </a:r>
            <a:endParaRPr lang="en-US"/>
          </a:p>
        </p:txBody>
      </p:sp>
      <p:sp>
        <p:nvSpPr>
          <p:cNvPr id="3" name="Subtitle 2"/>
          <p:cNvSpPr>
            <a:spLocks noGrp="1"/>
          </p:cNvSpPr>
          <p:nvPr>
            <p:ph type="subTitle" idx="1"/>
          </p:nvPr>
        </p:nvSpPr>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pic>
        <p:nvPicPr>
          <p:cNvPr id="4" name="New picture"/>
          <p:cNvPicPr/>
          <p:nvPr/>
        </p:nvPicPr>
        <p:blipFill rotWithShape="1">
          <a:blip r:embed="rId2"/>
          <a:srcRect l="13303" t="7800" r="14045" b="6389"/>
          <a:stretch/>
        </p:blipFill>
        <p:spPr>
          <a:xfrm>
            <a:off x="572655" y="92364"/>
            <a:ext cx="10889671" cy="6696363"/>
          </a:xfrm>
          <a:prstGeom prst="rect">
            <a:avLst/>
          </a:prstGeom>
        </p:spPr>
      </p:pic>
    </p:spTree>
    <p:extLst>
      <p:ext uri="{BB962C8B-B14F-4D97-AF65-F5344CB8AC3E}">
        <p14:creationId xmlns:p14="http://schemas.microsoft.com/office/powerpoint/2010/main" val="3255868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03253" y="177861"/>
            <a:ext cx="5740674" cy="584775"/>
          </a:xfrm>
          <a:prstGeom prst="rect">
            <a:avLst/>
          </a:prstGeom>
        </p:spPr>
        <p:txBody>
          <a:bodyPr wrap="none">
            <a:spAutoFit/>
          </a:bodyPr>
          <a:lstStyle/>
          <a:p>
            <a:r>
              <a:rPr lang="sr-Latn-RS" sz="3200" b="1" dirty="0" smtClean="0">
                <a:latin typeface="Arial" panose="020B0604020202020204" pitchFamily="34" charset="0"/>
                <a:cs typeface="Arial" panose="020B0604020202020204" pitchFamily="34" charset="0"/>
              </a:rPr>
              <a:t>CORPUSCULAR RADIATION</a:t>
            </a:r>
            <a:endParaRPr lang="sr-Cyrl-RS" sz="32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54814" y="3727589"/>
            <a:ext cx="3738148" cy="2994916"/>
          </a:xfrm>
          <a:prstGeom prst="rect">
            <a:avLst/>
          </a:prstGeom>
        </p:spPr>
      </p:pic>
      <p:sp>
        <p:nvSpPr>
          <p:cNvPr id="5" name="Rectangle 4"/>
          <p:cNvSpPr/>
          <p:nvPr/>
        </p:nvSpPr>
        <p:spPr>
          <a:xfrm>
            <a:off x="598481" y="906920"/>
            <a:ext cx="11127829" cy="5324535"/>
          </a:xfrm>
          <a:prstGeom prst="rect">
            <a:avLst/>
          </a:prstGeom>
        </p:spPr>
        <p:txBody>
          <a:bodyPr wrap="square">
            <a:spAutoFit/>
          </a:bodyPr>
          <a:lstStyle/>
          <a:p>
            <a:r>
              <a:rPr lang="en-GB" sz="2000" dirty="0"/>
              <a:t>Particle radiation is the radiation of energy by means of fast-moving subatomic particles. Particle radiation is referred to as a particle beam if the particles are all moving in the same </a:t>
            </a:r>
            <a:r>
              <a:rPr lang="en-GB" sz="2000" dirty="0" smtClean="0"/>
              <a:t>direction</a:t>
            </a:r>
            <a:r>
              <a:rPr lang="sr-Latn-RS" sz="2000" dirty="0" smtClean="0"/>
              <a:t>.</a:t>
            </a:r>
          </a:p>
          <a:p>
            <a:endParaRPr lang="sr-Latn-RS" sz="2000" dirty="0" smtClean="0"/>
          </a:p>
          <a:p>
            <a:r>
              <a:rPr lang="sr-Latn-RS" sz="2000" dirty="0" smtClean="0"/>
              <a:t>T</a:t>
            </a:r>
            <a:r>
              <a:rPr lang="en-GB" sz="2000" dirty="0" err="1" smtClean="0"/>
              <a:t>ypes</a:t>
            </a:r>
            <a:r>
              <a:rPr lang="en-GB" sz="2000" dirty="0" smtClean="0"/>
              <a:t> </a:t>
            </a:r>
            <a:r>
              <a:rPr lang="en-GB" sz="2000" dirty="0"/>
              <a:t>of particles may be emitted: </a:t>
            </a:r>
          </a:p>
          <a:p>
            <a:pPr marL="342900" indent="-342900">
              <a:buFont typeface="Wingdings" panose="05000000000000000000" pitchFamily="2" charset="2"/>
              <a:buChar char="Ø"/>
            </a:pPr>
            <a:r>
              <a:rPr lang="en-GB" sz="2000" dirty="0"/>
              <a:t>protons and other hydrogen nuclei stripped of their electrons</a:t>
            </a:r>
          </a:p>
          <a:p>
            <a:pPr marL="342900" indent="-342900">
              <a:buFont typeface="Wingdings" panose="05000000000000000000" pitchFamily="2" charset="2"/>
              <a:buChar char="Ø"/>
            </a:pPr>
            <a:r>
              <a:rPr lang="en-GB" sz="2000" dirty="0"/>
              <a:t>positively charged alpha particles (α), equivalent to a helium-4 nucleus</a:t>
            </a:r>
          </a:p>
          <a:p>
            <a:pPr marL="342900" indent="-342900">
              <a:buFont typeface="Wingdings" panose="05000000000000000000" pitchFamily="2" charset="2"/>
              <a:buChar char="Ø"/>
            </a:pPr>
            <a:r>
              <a:rPr lang="en-GB" sz="2000" dirty="0"/>
              <a:t>positively or negatively charged beta particles (high-energy positrons β+ or electrons β−; the latter being more common)</a:t>
            </a:r>
          </a:p>
          <a:p>
            <a:pPr marL="342900" indent="-342900">
              <a:buFont typeface="Wingdings" panose="05000000000000000000" pitchFamily="2" charset="2"/>
              <a:buChar char="Ø"/>
            </a:pPr>
            <a:r>
              <a:rPr lang="en-GB" sz="2000" dirty="0"/>
              <a:t>neutrons, subatomic particles which have no charge; neutron </a:t>
            </a:r>
            <a:r>
              <a:rPr lang="en-GB" sz="2000" dirty="0" smtClean="0"/>
              <a:t>radiation</a:t>
            </a:r>
            <a:endParaRPr lang="sr-Latn-RS" sz="2000" dirty="0" smtClean="0"/>
          </a:p>
          <a:p>
            <a:pPr marL="342900" indent="-342900">
              <a:buFont typeface="Wingdings" panose="05000000000000000000" pitchFamily="2" charset="2"/>
              <a:buChar char="Ø"/>
            </a:pPr>
            <a:endParaRPr lang="en-GB" sz="2000" dirty="0"/>
          </a:p>
          <a:p>
            <a:r>
              <a:rPr lang="en-GB" sz="2000" dirty="0"/>
              <a:t>Mechanisms that produce particle radiation include: </a:t>
            </a:r>
          </a:p>
          <a:p>
            <a:pPr marL="342900" indent="-342900">
              <a:buFont typeface="Wingdings" panose="05000000000000000000" pitchFamily="2" charset="2"/>
              <a:buChar char="v"/>
            </a:pPr>
            <a:r>
              <a:rPr lang="en-GB" sz="2000" dirty="0"/>
              <a:t>alpha decay</a:t>
            </a:r>
          </a:p>
          <a:p>
            <a:pPr marL="342900" indent="-342900">
              <a:buFont typeface="Wingdings" panose="05000000000000000000" pitchFamily="2" charset="2"/>
              <a:buChar char="v"/>
            </a:pPr>
            <a:r>
              <a:rPr lang="en-GB" sz="2000" dirty="0"/>
              <a:t>beta decay</a:t>
            </a:r>
          </a:p>
          <a:p>
            <a:pPr marL="342900" indent="-342900">
              <a:buFont typeface="Wingdings" panose="05000000000000000000" pitchFamily="2" charset="2"/>
              <a:buChar char="v"/>
            </a:pPr>
            <a:r>
              <a:rPr lang="en-GB" sz="2000" dirty="0"/>
              <a:t>internal conversion</a:t>
            </a:r>
          </a:p>
          <a:p>
            <a:pPr marL="342900" indent="-342900">
              <a:buFont typeface="Wingdings" panose="05000000000000000000" pitchFamily="2" charset="2"/>
              <a:buChar char="v"/>
            </a:pPr>
            <a:r>
              <a:rPr lang="en-GB" sz="2000" dirty="0"/>
              <a:t>neutron emission</a:t>
            </a:r>
          </a:p>
          <a:p>
            <a:pPr marL="342900" indent="-342900">
              <a:buFont typeface="Wingdings" panose="05000000000000000000" pitchFamily="2" charset="2"/>
              <a:buChar char="v"/>
            </a:pPr>
            <a:r>
              <a:rPr lang="en-GB" sz="2000" dirty="0"/>
              <a:t>nuclear fission and spontaneous fission</a:t>
            </a:r>
          </a:p>
          <a:p>
            <a:pPr marL="342900" indent="-342900">
              <a:buFont typeface="Wingdings" panose="05000000000000000000" pitchFamily="2" charset="2"/>
              <a:buChar char="v"/>
            </a:pPr>
            <a:r>
              <a:rPr lang="en-GB" sz="2000" dirty="0"/>
              <a:t>nuclear fusion</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p:cNvGraphicFramePr>
            <a:graphicFrameLocks noGrp="1"/>
          </p:cNvGraphicFramePr>
          <p:nvPr>
            <p:ph idx="4294967295"/>
            <p:extLst>
              <p:ext uri="{D42A27DB-BD31-4B8C-83A1-F6EECF244321}">
                <p14:modId xmlns:p14="http://schemas.microsoft.com/office/powerpoint/2010/main" val="3304805364"/>
              </p:ext>
            </p:extLst>
          </p:nvPr>
        </p:nvGraphicFramePr>
        <p:xfrm>
          <a:off x="349792" y="2262188"/>
          <a:ext cx="11580486" cy="4062603"/>
        </p:xfrm>
        <a:graphic>
          <a:graphicData uri="http://schemas.openxmlformats.org/drawingml/2006/table">
            <a:tbl>
              <a:tblPr firstRow="1" firstCol="1" bandRow="1" bandCol="1"/>
              <a:tblGrid>
                <a:gridCol w="11580486"/>
              </a:tblGrid>
              <a:tr h="3544784">
                <a:tc>
                  <a:txBody>
                    <a:bodyPr/>
                    <a:lstStyle/>
                    <a:p>
                      <a:pPr algn="ctr">
                        <a:lnSpc>
                          <a:spcPct val="115000"/>
                        </a:lnSpc>
                        <a:spcAft>
                          <a:spcPts val="1000"/>
                        </a:spcAft>
                      </a:pPr>
                      <a:r>
                        <a:rPr lang="sr-Cyrl-CS" sz="20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sr-Latn-RS" sz="36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MONDAY</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endParaRPr lang="sr-Latn-RS" sz="36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sr-Latn-RS" sz="36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15</a:t>
                      </a:r>
                      <a:r>
                        <a:rPr lang="ru-RU" sz="36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 </a:t>
                      </a:r>
                      <a:r>
                        <a:rPr lang="fr-FR" sz="36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36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sr-Latn-RS" sz="36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a:t>
                      </a:r>
                      <a:r>
                        <a:rPr lang="ru-RU" sz="36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sr-Latn-RS" sz="36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sr-Latn-RS" sz="3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fr-FR" sz="3600" b="1"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Exercise</a:t>
                      </a:r>
                      <a:endParaRPr lang="sr-Latn-RS" sz="36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fr-FR" sz="3600" b="1"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clinical</a:t>
                      </a:r>
                      <a:r>
                        <a:rPr lang="fr-FR" sz="36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group</a:t>
                      </a:r>
                      <a:r>
                        <a:rPr lang="sr-Latn-RS" sz="36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32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a:t>
                      </a:r>
                      <a:r>
                        <a:rPr lang="sr-Cyrl-RS" sz="32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sr-Cyrl-RS" sz="3200" b="1" baseline="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sr-Latn-RS" sz="3200" b="1" baseline="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en-US" sz="32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III</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ru-RU"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7770" marR="67770" marT="0" marB="0">
                    <a:lnL w="19050" cap="flat" cmpd="sng" algn="ctr">
                      <a:solidFill>
                        <a:srgbClr val="000000"/>
                      </a:solidFill>
                      <a:prstDash val="dash"/>
                      <a:round/>
                      <a:headEnd type="none" w="med" len="med"/>
                      <a:tailEnd type="none" w="med" len="med"/>
                    </a:lnL>
                    <a:lnR w="19050" cap="flat" cmpd="sng" algn="ctr">
                      <a:solidFill>
                        <a:srgbClr val="000000"/>
                      </a:solidFill>
                      <a:prstDash val="dash"/>
                      <a:round/>
                      <a:headEnd type="none" w="med" len="med"/>
                      <a:tailEnd type="none" w="med" len="med"/>
                    </a:lnR>
                    <a:lnT w="19050" cap="flat" cmpd="sng" algn="ctr">
                      <a:solidFill>
                        <a:srgbClr val="000000"/>
                      </a:solidFill>
                      <a:prstDash val="dash"/>
                      <a:round/>
                      <a:headEnd type="none" w="med" len="med"/>
                      <a:tailEnd type="none" w="med" len="med"/>
                    </a:lnT>
                    <a:lnB w="19050" cap="flat" cmpd="sng" algn="ctr">
                      <a:solidFill>
                        <a:srgbClr val="000000"/>
                      </a:solidFill>
                      <a:prstDash val="dash"/>
                      <a:round/>
                      <a:headEnd type="none" w="med" len="med"/>
                      <a:tailEnd type="none" w="med" len="med"/>
                    </a:lnB>
                  </a:tcPr>
                </a:tc>
              </a:tr>
            </a:tbl>
          </a:graphicData>
        </a:graphic>
      </p:graphicFrame>
      <p:sp>
        <p:nvSpPr>
          <p:cNvPr id="11" name="Rectangle 4"/>
          <p:cNvSpPr>
            <a:spLocks noChangeArrowheads="1"/>
          </p:cNvSpPr>
          <p:nvPr/>
        </p:nvSpPr>
        <p:spPr bwMode="auto">
          <a:xfrm>
            <a:off x="147581" y="281204"/>
            <a:ext cx="11782697"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eaLnBrk="0" hangingPunct="0"/>
            <a:r>
              <a:rPr lang="en-US" altLang="en-US" sz="36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PRACTICE</a:t>
            </a:r>
            <a:endParaRPr lang="sr-Latn-RS" altLang="en-US" sz="36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algn="ctr" eaLnBrk="0" hangingPunct="0"/>
            <a:r>
              <a:rPr lang="sr-Latn-RS" altLang="en-US" sz="3600" dirty="0" smtClean="0">
                <a:latin typeface="Times New Roman" panose="02020603050405020304" pitchFamily="18" charset="0"/>
                <a:cs typeface="Times New Roman" panose="02020603050405020304" pitchFamily="18" charset="0"/>
              </a:rPr>
              <a:t>University clincal center, </a:t>
            </a:r>
            <a:r>
              <a:rPr lang="en-US" altLang="en-US" sz="3600" dirty="0" smtClean="0">
                <a:latin typeface="Times New Roman" panose="02020603050405020304" pitchFamily="18" charset="0"/>
                <a:cs typeface="Times New Roman" panose="02020603050405020304" pitchFamily="18" charset="0"/>
              </a:rPr>
              <a:t>Nuclear </a:t>
            </a:r>
            <a:r>
              <a:rPr lang="en-US" altLang="en-US" sz="3600" dirty="0">
                <a:latin typeface="Times New Roman" panose="02020603050405020304" pitchFamily="18" charset="0"/>
                <a:cs typeface="Times New Roman" panose="02020603050405020304" pitchFamily="18" charset="0"/>
              </a:rPr>
              <a:t>Medicine </a:t>
            </a:r>
            <a:r>
              <a:rPr lang="sr-Latn-RS" altLang="en-US" sz="3600" dirty="0">
                <a:latin typeface="Times New Roman" panose="02020603050405020304" pitchFamily="18" charset="0"/>
                <a:cs typeface="Times New Roman" panose="02020603050405020304" pitchFamily="18" charset="0"/>
              </a:rPr>
              <a:t>d</a:t>
            </a:r>
            <a:r>
              <a:rPr lang="sr-Latn-RS" altLang="en-US" sz="3600" dirty="0" smtClean="0">
                <a:latin typeface="Times New Roman" panose="02020603050405020304" pitchFamily="18" charset="0"/>
                <a:cs typeface="Times New Roman" panose="02020603050405020304" pitchFamily="18" charset="0"/>
              </a:rPr>
              <a:t>epartment</a:t>
            </a:r>
          </a:p>
          <a:p>
            <a:pPr lvl="0" algn="ctr" eaLnBrk="0" hangingPunct="0"/>
            <a:r>
              <a:rPr kumimoji="0" lang="sr-Latn-RS" altLang="en-US" sz="36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Main</a:t>
            </a:r>
            <a:r>
              <a:rPr kumimoji="0" lang="sr-Latn-RS" altLang="en-US" sz="3600" b="0" i="0" u="none" strike="noStrike" cap="none" normalizeH="0" dirty="0" smtClean="0">
                <a:ln>
                  <a:noFill/>
                </a:ln>
                <a:solidFill>
                  <a:schemeClr val="tx1"/>
                </a:solidFill>
                <a:effectLst/>
                <a:latin typeface="Times New Roman" panose="02020603050405020304" pitchFamily="18" charset="0"/>
                <a:cs typeface="Times New Roman" panose="02020603050405020304" pitchFamily="18" charset="0"/>
              </a:rPr>
              <a:t> building; -1 floor</a:t>
            </a:r>
            <a:endParaRPr kumimoji="0" lang="en-US" altLang="en-US" sz="36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9086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AutoShape 5" descr="cloud"/>
          <p:cNvSpPr>
            <a:spLocks noChangeAspect="1" noChangeArrowheads="1"/>
          </p:cNvSpPr>
          <p:nvPr/>
        </p:nvSpPr>
        <p:spPr bwMode="auto">
          <a:xfrm>
            <a:off x="6541336" y="1394462"/>
            <a:ext cx="642938" cy="642938"/>
          </a:xfrm>
          <a:prstGeom prst="rect">
            <a:avLst/>
          </a:prstGeom>
          <a:noFill/>
          <a:ln w="9525">
            <a:noFill/>
            <a:miter lim="800000"/>
            <a:headEnd/>
            <a:tailEnd/>
          </a:ln>
        </p:spPr>
        <p:txBody>
          <a:bodyPr/>
          <a:lstStyle/>
          <a:p>
            <a:pPr eaLnBrk="0" hangingPunct="0"/>
            <a:endParaRPr lang="en-US"/>
          </a:p>
        </p:txBody>
      </p:sp>
      <p:sp>
        <p:nvSpPr>
          <p:cNvPr id="3076" name="AutoShape 7" descr="cloud"/>
          <p:cNvSpPr>
            <a:spLocks noChangeAspect="1" noChangeArrowheads="1"/>
          </p:cNvSpPr>
          <p:nvPr/>
        </p:nvSpPr>
        <p:spPr bwMode="auto">
          <a:xfrm>
            <a:off x="7015183" y="1502864"/>
            <a:ext cx="642938" cy="642938"/>
          </a:xfrm>
          <a:prstGeom prst="rect">
            <a:avLst/>
          </a:prstGeom>
          <a:noFill/>
          <a:ln w="9525">
            <a:noFill/>
            <a:miter lim="800000"/>
            <a:headEnd/>
            <a:tailEnd/>
          </a:ln>
        </p:spPr>
        <p:txBody>
          <a:bodyPr/>
          <a:lstStyle/>
          <a:p>
            <a:pPr eaLnBrk="0" hangingPunct="0"/>
            <a:endParaRPr lang="en-US"/>
          </a:p>
        </p:txBody>
      </p:sp>
      <p:sp>
        <p:nvSpPr>
          <p:cNvPr id="3077" name="AutoShape 9" descr="cloud"/>
          <p:cNvSpPr>
            <a:spLocks noChangeAspect="1" noChangeArrowheads="1"/>
          </p:cNvSpPr>
          <p:nvPr/>
        </p:nvSpPr>
        <p:spPr bwMode="auto">
          <a:xfrm>
            <a:off x="5774531" y="1388050"/>
            <a:ext cx="642938" cy="642938"/>
          </a:xfrm>
          <a:prstGeom prst="rect">
            <a:avLst/>
          </a:prstGeom>
          <a:noFill/>
          <a:ln w="9525">
            <a:noFill/>
            <a:miter lim="800000"/>
            <a:headEnd/>
            <a:tailEnd/>
          </a:ln>
        </p:spPr>
        <p:txBody>
          <a:bodyPr/>
          <a:lstStyle/>
          <a:p>
            <a:pPr eaLnBrk="0" hangingPunct="0"/>
            <a:endParaRPr lang="en-US"/>
          </a:p>
        </p:txBody>
      </p:sp>
      <p:sp>
        <p:nvSpPr>
          <p:cNvPr id="3078" name="AutoShape 11" descr="ruthmod"/>
          <p:cNvSpPr>
            <a:spLocks noChangeAspect="1" noChangeArrowheads="1"/>
          </p:cNvSpPr>
          <p:nvPr/>
        </p:nvSpPr>
        <p:spPr bwMode="auto">
          <a:xfrm>
            <a:off x="4702970" y="1233271"/>
            <a:ext cx="2786063" cy="1714500"/>
          </a:xfrm>
          <a:prstGeom prst="rect">
            <a:avLst/>
          </a:prstGeom>
          <a:noFill/>
          <a:ln w="9525">
            <a:noFill/>
            <a:miter lim="800000"/>
            <a:headEnd/>
            <a:tailEnd/>
          </a:ln>
        </p:spPr>
        <p:txBody>
          <a:bodyPr/>
          <a:lstStyle/>
          <a:p>
            <a:pPr eaLnBrk="0" hangingPunct="0"/>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07547" y="4704631"/>
            <a:ext cx="2076550" cy="207655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4274" y="4617900"/>
            <a:ext cx="2134157" cy="1995542"/>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932" y="2448058"/>
            <a:ext cx="2597966" cy="1737391"/>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07240" y="2370260"/>
            <a:ext cx="2728162" cy="1824457"/>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2" y="2481894"/>
            <a:ext cx="2649467" cy="1771831"/>
          </a:xfrm>
          <a:prstGeom prst="rect">
            <a:avLst/>
          </a:prstGeom>
        </p:spPr>
      </p:pic>
      <p:sp>
        <p:nvSpPr>
          <p:cNvPr id="16" name="Text Box 47"/>
          <p:cNvSpPr txBox="1">
            <a:spLocks noChangeArrowheads="1"/>
          </p:cNvSpPr>
          <p:nvPr/>
        </p:nvSpPr>
        <p:spPr bwMode="auto">
          <a:xfrm>
            <a:off x="7692496" y="2892114"/>
            <a:ext cx="434578" cy="715581"/>
          </a:xfrm>
          <a:prstGeom prst="rect">
            <a:avLst/>
          </a:prstGeom>
          <a:noFill/>
          <a:ln w="9525">
            <a:noFill/>
            <a:miter lim="800000"/>
            <a:headEnd/>
            <a:tailEnd/>
          </a:ln>
        </p:spPr>
        <p:txBody>
          <a:bodyPr>
            <a:spAutoFit/>
          </a:bodyPr>
          <a:lstStyle/>
          <a:p>
            <a:pPr eaLnBrk="0" hangingPunct="0"/>
            <a:r>
              <a:rPr lang="en-US" sz="4050" b="1" dirty="0"/>
              <a:t>+</a:t>
            </a:r>
          </a:p>
        </p:txBody>
      </p:sp>
      <p:sp>
        <p:nvSpPr>
          <p:cNvPr id="17" name="Text Box 48"/>
          <p:cNvSpPr txBox="1">
            <a:spLocks noChangeArrowheads="1"/>
          </p:cNvSpPr>
          <p:nvPr/>
        </p:nvSpPr>
        <p:spPr bwMode="auto">
          <a:xfrm>
            <a:off x="3530293" y="2930421"/>
            <a:ext cx="415529" cy="715581"/>
          </a:xfrm>
          <a:prstGeom prst="rect">
            <a:avLst/>
          </a:prstGeom>
          <a:noFill/>
          <a:ln w="9525">
            <a:noFill/>
            <a:miter lim="800000"/>
            <a:headEnd/>
            <a:tailEnd/>
          </a:ln>
        </p:spPr>
        <p:txBody>
          <a:bodyPr>
            <a:spAutoFit/>
          </a:bodyPr>
          <a:lstStyle/>
          <a:p>
            <a:pPr eaLnBrk="0" hangingPunct="0"/>
            <a:r>
              <a:rPr lang="en-US" sz="4050" b="1" dirty="0"/>
              <a:t>=</a:t>
            </a:r>
          </a:p>
        </p:txBody>
      </p:sp>
      <p:sp>
        <p:nvSpPr>
          <p:cNvPr id="21" name="Text 5"/>
          <p:cNvSpPr/>
          <p:nvPr/>
        </p:nvSpPr>
        <p:spPr>
          <a:xfrm>
            <a:off x="8407240" y="1451250"/>
            <a:ext cx="3630521" cy="746165"/>
          </a:xfrm>
          <a:prstGeom prst="rect">
            <a:avLst/>
          </a:prstGeom>
          <a:noFill/>
          <a:ln/>
        </p:spPr>
        <p:txBody>
          <a:bodyPr wrap="square" rtlCol="0" anchor="t"/>
          <a:lstStyle/>
          <a:p>
            <a:pPr marL="0" indent="0" algn="just">
              <a:lnSpc>
                <a:spcPts val="1960"/>
              </a:lnSpc>
              <a:buNone/>
            </a:pPr>
            <a:r>
              <a:rPr lang="en-US" sz="1600" dirty="0">
                <a:latin typeface="Mukta" pitchFamily="34" charset="0"/>
                <a:ea typeface="Mukta" pitchFamily="34" charset="-122"/>
                <a:cs typeface="Mukta" pitchFamily="34" charset="-120"/>
              </a:rPr>
              <a:t>The nucleus is the central part of the atom, where the protons and neutrons are located. Its properties determine the behavior of the atom.</a:t>
            </a:r>
            <a:endParaRPr lang="en-US" sz="1600" dirty="0"/>
          </a:p>
        </p:txBody>
      </p:sp>
      <p:sp>
        <p:nvSpPr>
          <p:cNvPr id="22" name="Text 7"/>
          <p:cNvSpPr/>
          <p:nvPr/>
        </p:nvSpPr>
        <p:spPr>
          <a:xfrm>
            <a:off x="4048125" y="1437589"/>
            <a:ext cx="3838575" cy="746165"/>
          </a:xfrm>
          <a:prstGeom prst="rect">
            <a:avLst/>
          </a:prstGeom>
          <a:noFill/>
          <a:ln/>
        </p:spPr>
        <p:txBody>
          <a:bodyPr wrap="square" rtlCol="0" anchor="t"/>
          <a:lstStyle/>
          <a:p>
            <a:pPr marL="0" indent="0" algn="just">
              <a:lnSpc>
                <a:spcPts val="1960"/>
              </a:lnSpc>
              <a:buNone/>
            </a:pPr>
            <a:r>
              <a:rPr lang="en-US" sz="1600" dirty="0">
                <a:latin typeface="Mukta" pitchFamily="34" charset="0"/>
                <a:ea typeface="Mukta" pitchFamily="34" charset="-122"/>
                <a:cs typeface="Mukta" pitchFamily="34" charset="-120"/>
              </a:rPr>
              <a:t>Electrons in an atom occupy specific energy levels. When these levels change, energy is released or absorbed in the form of radiation.</a:t>
            </a:r>
            <a:endParaRPr lang="en-US" sz="1600" dirty="0"/>
          </a:p>
        </p:txBody>
      </p:sp>
      <p:sp>
        <p:nvSpPr>
          <p:cNvPr id="23" name="Text 3"/>
          <p:cNvSpPr/>
          <p:nvPr/>
        </p:nvSpPr>
        <p:spPr>
          <a:xfrm>
            <a:off x="135146" y="1451250"/>
            <a:ext cx="3166943" cy="746165"/>
          </a:xfrm>
          <a:prstGeom prst="rect">
            <a:avLst/>
          </a:prstGeom>
          <a:noFill/>
          <a:ln/>
        </p:spPr>
        <p:txBody>
          <a:bodyPr wrap="square" rtlCol="0" anchor="t"/>
          <a:lstStyle/>
          <a:p>
            <a:pPr marL="0" indent="0" algn="just">
              <a:lnSpc>
                <a:spcPts val="1960"/>
              </a:lnSpc>
              <a:buNone/>
            </a:pPr>
            <a:r>
              <a:rPr lang="en-US" dirty="0">
                <a:latin typeface="Mukta" pitchFamily="34" charset="0"/>
                <a:ea typeface="Mukta" pitchFamily="34" charset="-122"/>
                <a:cs typeface="Mukta" pitchFamily="34" charset="-120"/>
              </a:rPr>
              <a:t>Atoms are composed of protons, neutrons, and electrons. </a:t>
            </a:r>
            <a:endParaRPr lang="en-US" dirty="0"/>
          </a:p>
        </p:txBody>
      </p:sp>
      <p:sp>
        <p:nvSpPr>
          <p:cNvPr id="24" name="Text 1"/>
          <p:cNvSpPr/>
          <p:nvPr/>
        </p:nvSpPr>
        <p:spPr>
          <a:xfrm>
            <a:off x="4031575" y="427673"/>
            <a:ext cx="3200400" cy="486013"/>
          </a:xfrm>
          <a:prstGeom prst="rect">
            <a:avLst/>
          </a:prstGeom>
          <a:noFill/>
          <a:ln/>
        </p:spPr>
        <p:txBody>
          <a:bodyPr wrap="none" rtlCol="0" anchor="t"/>
          <a:lstStyle/>
          <a:p>
            <a:pPr marL="0" indent="0">
              <a:lnSpc>
                <a:spcPts val="3827"/>
              </a:lnSpc>
              <a:buNone/>
            </a:pPr>
            <a:r>
              <a:rPr lang="en-US" sz="3600" dirty="0">
                <a:latin typeface="Prompt" pitchFamily="34" charset="0"/>
                <a:ea typeface="Prompt" pitchFamily="34" charset="-122"/>
                <a:cs typeface="Prompt" pitchFamily="34" charset="-120"/>
              </a:rPr>
              <a:t>Atomic Structure</a:t>
            </a:r>
            <a:endParaRPr lang="en-US" sz="3600" dirty="0"/>
          </a:p>
        </p:txBody>
      </p:sp>
    </p:spTree>
    <p:extLst>
      <p:ext uri="{BB962C8B-B14F-4D97-AF65-F5344CB8AC3E}">
        <p14:creationId xmlns:p14="http://schemas.microsoft.com/office/powerpoint/2010/main" val="2960107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4" descr="helium atom"/>
          <p:cNvPicPr>
            <a:picLocks noGrp="1" noChangeAspect="1" noChangeArrowheads="1"/>
          </p:cNvPicPr>
          <p:nvPr>
            <p:ph sz="half" idx="1"/>
          </p:nvPr>
        </p:nvPicPr>
        <p:blipFill>
          <a:blip r:embed="rId3" cstate="print"/>
          <a:stretch>
            <a:fillRect/>
          </a:stretch>
        </p:blipFill>
        <p:spPr>
          <a:xfrm>
            <a:off x="20068" y="2687487"/>
            <a:ext cx="4008130" cy="3978275"/>
          </a:xfrm>
        </p:spPr>
      </p:pic>
      <p:graphicFrame>
        <p:nvGraphicFramePr>
          <p:cNvPr id="5122" name="Object 6"/>
          <p:cNvGraphicFramePr>
            <a:graphicFrameLocks noGrp="1" noChangeAspect="1"/>
          </p:cNvGraphicFramePr>
          <p:nvPr>
            <p:ph sz="half" idx="2"/>
            <p:extLst>
              <p:ext uri="{D42A27DB-BD31-4B8C-83A1-F6EECF244321}">
                <p14:modId xmlns:p14="http://schemas.microsoft.com/office/powerpoint/2010/main" val="2960395061"/>
              </p:ext>
            </p:extLst>
          </p:nvPr>
        </p:nvGraphicFramePr>
        <p:xfrm>
          <a:off x="9239594" y="3447151"/>
          <a:ext cx="2837456" cy="2553710"/>
        </p:xfrm>
        <a:graphic>
          <a:graphicData uri="http://schemas.openxmlformats.org/presentationml/2006/ole">
            <mc:AlternateContent xmlns:mc="http://schemas.openxmlformats.org/markup-compatibility/2006">
              <mc:Choice xmlns:v="urn:schemas-microsoft-com:vml" Requires="v">
                <p:oleObj spid="_x0000_s174137" name="Equation" r:id="rId4" imgW="253890" imgH="228501" progId="">
                  <p:embed/>
                </p:oleObj>
              </mc:Choice>
              <mc:Fallback>
                <p:oleObj name="Equation" r:id="rId4" imgW="253890" imgH="228501" progId="">
                  <p:embed/>
                  <p:pic>
                    <p:nvPicPr>
                      <p:cNvPr id="0" name="Picture 35"/>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39594" y="3447151"/>
                        <a:ext cx="2837456" cy="2553710"/>
                      </a:xfrm>
                      <a:prstGeom prst="rect">
                        <a:avLst/>
                      </a:prstGeom>
                      <a:solidFill>
                        <a:srgbClr val="FFFF00"/>
                      </a:solidFill>
                      <a:ln w="9525">
                        <a:solidFill>
                          <a:srgbClr val="FFFF00"/>
                        </a:solidFill>
                        <a:miter lim="800000"/>
                        <a:headEnd/>
                        <a:tailEnd/>
                      </a:ln>
                    </p:spPr>
                  </p:pic>
                </p:oleObj>
              </mc:Fallback>
            </mc:AlternateContent>
          </a:graphicData>
        </a:graphic>
      </p:graphicFrame>
      <p:sp>
        <p:nvSpPr>
          <p:cNvPr id="5124" name="Oval 3"/>
          <p:cNvSpPr>
            <a:spLocks noChangeArrowheads="1"/>
          </p:cNvSpPr>
          <p:nvPr/>
        </p:nvSpPr>
        <p:spPr bwMode="auto">
          <a:xfrm>
            <a:off x="3381375" y="506477"/>
            <a:ext cx="109538" cy="101203"/>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25" name="Oval 4"/>
          <p:cNvSpPr>
            <a:spLocks noChangeArrowheads="1"/>
          </p:cNvSpPr>
          <p:nvPr/>
        </p:nvSpPr>
        <p:spPr bwMode="auto">
          <a:xfrm>
            <a:off x="3436146" y="506477"/>
            <a:ext cx="108347" cy="101203"/>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26" name="Oval 5"/>
          <p:cNvSpPr>
            <a:spLocks noChangeArrowheads="1"/>
          </p:cNvSpPr>
          <p:nvPr/>
        </p:nvSpPr>
        <p:spPr bwMode="auto">
          <a:xfrm>
            <a:off x="3436146" y="455277"/>
            <a:ext cx="108347"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27" name="Oval 6"/>
          <p:cNvSpPr>
            <a:spLocks noChangeArrowheads="1"/>
          </p:cNvSpPr>
          <p:nvPr/>
        </p:nvSpPr>
        <p:spPr bwMode="auto">
          <a:xfrm>
            <a:off x="3381375" y="404082"/>
            <a:ext cx="109538"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28" name="Oval 7"/>
          <p:cNvSpPr>
            <a:spLocks noChangeArrowheads="1"/>
          </p:cNvSpPr>
          <p:nvPr/>
        </p:nvSpPr>
        <p:spPr bwMode="auto">
          <a:xfrm>
            <a:off x="3327798" y="455277"/>
            <a:ext cx="108347"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29" name="Oval 8"/>
          <p:cNvSpPr>
            <a:spLocks noChangeArrowheads="1"/>
          </p:cNvSpPr>
          <p:nvPr/>
        </p:nvSpPr>
        <p:spPr bwMode="auto">
          <a:xfrm>
            <a:off x="3273029" y="5564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30" name="Oval 9"/>
          <p:cNvSpPr>
            <a:spLocks noChangeArrowheads="1"/>
          </p:cNvSpPr>
          <p:nvPr/>
        </p:nvSpPr>
        <p:spPr bwMode="auto">
          <a:xfrm>
            <a:off x="3219452" y="5564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31" name="Oval 10"/>
          <p:cNvSpPr>
            <a:spLocks noChangeArrowheads="1"/>
          </p:cNvSpPr>
          <p:nvPr/>
        </p:nvSpPr>
        <p:spPr bwMode="auto">
          <a:xfrm>
            <a:off x="3436146" y="5564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32" name="Oval 11"/>
          <p:cNvSpPr>
            <a:spLocks noChangeArrowheads="1"/>
          </p:cNvSpPr>
          <p:nvPr/>
        </p:nvSpPr>
        <p:spPr bwMode="auto">
          <a:xfrm>
            <a:off x="3219452" y="455277"/>
            <a:ext cx="108347"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33" name="Oval 12"/>
          <p:cNvSpPr>
            <a:spLocks noChangeArrowheads="1"/>
          </p:cNvSpPr>
          <p:nvPr/>
        </p:nvSpPr>
        <p:spPr bwMode="auto">
          <a:xfrm>
            <a:off x="3273029" y="4040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34" name="Oval 13"/>
          <p:cNvSpPr>
            <a:spLocks noChangeArrowheads="1"/>
          </p:cNvSpPr>
          <p:nvPr/>
        </p:nvSpPr>
        <p:spPr bwMode="auto">
          <a:xfrm>
            <a:off x="3327798" y="607677"/>
            <a:ext cx="108347"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35" name="Oval 14"/>
          <p:cNvSpPr>
            <a:spLocks noChangeArrowheads="1"/>
          </p:cNvSpPr>
          <p:nvPr/>
        </p:nvSpPr>
        <p:spPr bwMode="auto">
          <a:xfrm flipV="1">
            <a:off x="5662615" y="506477"/>
            <a:ext cx="108347" cy="101203"/>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36" name="Oval 15"/>
          <p:cNvSpPr>
            <a:spLocks noChangeArrowheads="1"/>
          </p:cNvSpPr>
          <p:nvPr/>
        </p:nvSpPr>
        <p:spPr bwMode="auto">
          <a:xfrm flipV="1">
            <a:off x="5717384" y="506477"/>
            <a:ext cx="108347" cy="101203"/>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37" name="Oval 16"/>
          <p:cNvSpPr>
            <a:spLocks noChangeArrowheads="1"/>
          </p:cNvSpPr>
          <p:nvPr/>
        </p:nvSpPr>
        <p:spPr bwMode="auto">
          <a:xfrm flipV="1">
            <a:off x="5717384" y="455277"/>
            <a:ext cx="108347"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38" name="Oval 17"/>
          <p:cNvSpPr>
            <a:spLocks noChangeArrowheads="1"/>
          </p:cNvSpPr>
          <p:nvPr/>
        </p:nvSpPr>
        <p:spPr bwMode="auto">
          <a:xfrm flipV="1">
            <a:off x="5662615" y="4040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39" name="Oval 18"/>
          <p:cNvSpPr>
            <a:spLocks noChangeArrowheads="1"/>
          </p:cNvSpPr>
          <p:nvPr/>
        </p:nvSpPr>
        <p:spPr bwMode="auto">
          <a:xfrm flipV="1">
            <a:off x="5607844" y="455277"/>
            <a:ext cx="109538"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40" name="Oval 19"/>
          <p:cNvSpPr>
            <a:spLocks noChangeArrowheads="1"/>
          </p:cNvSpPr>
          <p:nvPr/>
        </p:nvSpPr>
        <p:spPr bwMode="auto">
          <a:xfrm flipV="1">
            <a:off x="5554267" y="5564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41" name="Oval 20"/>
          <p:cNvSpPr>
            <a:spLocks noChangeArrowheads="1"/>
          </p:cNvSpPr>
          <p:nvPr/>
        </p:nvSpPr>
        <p:spPr bwMode="auto">
          <a:xfrm flipV="1">
            <a:off x="5499498" y="5564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42" name="Oval 21"/>
          <p:cNvSpPr>
            <a:spLocks noChangeArrowheads="1"/>
          </p:cNvSpPr>
          <p:nvPr/>
        </p:nvSpPr>
        <p:spPr bwMode="auto">
          <a:xfrm flipV="1">
            <a:off x="5717384" y="5564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43" name="Oval 22"/>
          <p:cNvSpPr>
            <a:spLocks noChangeArrowheads="1"/>
          </p:cNvSpPr>
          <p:nvPr/>
        </p:nvSpPr>
        <p:spPr bwMode="auto">
          <a:xfrm flipV="1">
            <a:off x="5499498" y="455277"/>
            <a:ext cx="108347"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44" name="Oval 23"/>
          <p:cNvSpPr>
            <a:spLocks noChangeArrowheads="1"/>
          </p:cNvSpPr>
          <p:nvPr/>
        </p:nvSpPr>
        <p:spPr bwMode="auto">
          <a:xfrm flipV="1">
            <a:off x="5554267" y="4040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45" name="Oval 24"/>
          <p:cNvSpPr>
            <a:spLocks noChangeArrowheads="1"/>
          </p:cNvSpPr>
          <p:nvPr/>
        </p:nvSpPr>
        <p:spPr bwMode="auto">
          <a:xfrm flipV="1">
            <a:off x="5607844" y="607677"/>
            <a:ext cx="109538"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46" name="Oval 25"/>
          <p:cNvSpPr>
            <a:spLocks noChangeArrowheads="1"/>
          </p:cNvSpPr>
          <p:nvPr/>
        </p:nvSpPr>
        <p:spPr bwMode="auto">
          <a:xfrm>
            <a:off x="7997428" y="506477"/>
            <a:ext cx="109538" cy="101203"/>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47" name="Oval 26"/>
          <p:cNvSpPr>
            <a:spLocks noChangeArrowheads="1"/>
          </p:cNvSpPr>
          <p:nvPr/>
        </p:nvSpPr>
        <p:spPr bwMode="auto">
          <a:xfrm>
            <a:off x="8052198" y="506477"/>
            <a:ext cx="108347" cy="101203"/>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48" name="Oval 27"/>
          <p:cNvSpPr>
            <a:spLocks noChangeArrowheads="1"/>
          </p:cNvSpPr>
          <p:nvPr/>
        </p:nvSpPr>
        <p:spPr bwMode="auto">
          <a:xfrm>
            <a:off x="8052198" y="455277"/>
            <a:ext cx="108347"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49" name="Oval 28"/>
          <p:cNvSpPr>
            <a:spLocks noChangeArrowheads="1"/>
          </p:cNvSpPr>
          <p:nvPr/>
        </p:nvSpPr>
        <p:spPr bwMode="auto">
          <a:xfrm>
            <a:off x="7997428" y="404082"/>
            <a:ext cx="109538"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50" name="Oval 29"/>
          <p:cNvSpPr>
            <a:spLocks noChangeArrowheads="1"/>
          </p:cNvSpPr>
          <p:nvPr/>
        </p:nvSpPr>
        <p:spPr bwMode="auto">
          <a:xfrm>
            <a:off x="7943852" y="455277"/>
            <a:ext cx="108347"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51" name="Oval 30"/>
          <p:cNvSpPr>
            <a:spLocks noChangeArrowheads="1"/>
          </p:cNvSpPr>
          <p:nvPr/>
        </p:nvSpPr>
        <p:spPr bwMode="auto">
          <a:xfrm>
            <a:off x="7889084" y="5564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52" name="Oval 31"/>
          <p:cNvSpPr>
            <a:spLocks noChangeArrowheads="1"/>
          </p:cNvSpPr>
          <p:nvPr/>
        </p:nvSpPr>
        <p:spPr bwMode="auto">
          <a:xfrm>
            <a:off x="7834312" y="556482"/>
            <a:ext cx="109538"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53" name="Oval 32"/>
          <p:cNvSpPr>
            <a:spLocks noChangeArrowheads="1"/>
          </p:cNvSpPr>
          <p:nvPr/>
        </p:nvSpPr>
        <p:spPr bwMode="auto">
          <a:xfrm>
            <a:off x="8052198" y="5564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54" name="Oval 33"/>
          <p:cNvSpPr>
            <a:spLocks noChangeArrowheads="1"/>
          </p:cNvSpPr>
          <p:nvPr/>
        </p:nvSpPr>
        <p:spPr bwMode="auto">
          <a:xfrm>
            <a:off x="7834312" y="455277"/>
            <a:ext cx="109538"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55" name="Oval 34"/>
          <p:cNvSpPr>
            <a:spLocks noChangeArrowheads="1"/>
          </p:cNvSpPr>
          <p:nvPr/>
        </p:nvSpPr>
        <p:spPr bwMode="auto">
          <a:xfrm>
            <a:off x="7889084" y="4040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56" name="Oval 35"/>
          <p:cNvSpPr>
            <a:spLocks noChangeArrowheads="1"/>
          </p:cNvSpPr>
          <p:nvPr/>
        </p:nvSpPr>
        <p:spPr bwMode="auto">
          <a:xfrm>
            <a:off x="7943852" y="607677"/>
            <a:ext cx="108347"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57" name="Oval 36"/>
          <p:cNvSpPr>
            <a:spLocks noChangeArrowheads="1"/>
          </p:cNvSpPr>
          <p:nvPr/>
        </p:nvSpPr>
        <p:spPr bwMode="auto">
          <a:xfrm>
            <a:off x="7943852" y="506477"/>
            <a:ext cx="108347" cy="101203"/>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58" name="Oval 37"/>
          <p:cNvSpPr>
            <a:spLocks noChangeArrowheads="1"/>
          </p:cNvSpPr>
          <p:nvPr/>
        </p:nvSpPr>
        <p:spPr bwMode="auto">
          <a:xfrm>
            <a:off x="7997428" y="506477"/>
            <a:ext cx="109538" cy="101203"/>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59" name="Oval 38"/>
          <p:cNvSpPr>
            <a:spLocks noChangeArrowheads="1"/>
          </p:cNvSpPr>
          <p:nvPr/>
        </p:nvSpPr>
        <p:spPr bwMode="auto">
          <a:xfrm>
            <a:off x="7997428" y="455277"/>
            <a:ext cx="109538"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60" name="Oval 39"/>
          <p:cNvSpPr>
            <a:spLocks noChangeArrowheads="1"/>
          </p:cNvSpPr>
          <p:nvPr/>
        </p:nvSpPr>
        <p:spPr bwMode="auto">
          <a:xfrm>
            <a:off x="7943852" y="4040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61" name="Oval 40"/>
          <p:cNvSpPr>
            <a:spLocks noChangeArrowheads="1"/>
          </p:cNvSpPr>
          <p:nvPr/>
        </p:nvSpPr>
        <p:spPr bwMode="auto">
          <a:xfrm>
            <a:off x="7889084" y="455277"/>
            <a:ext cx="108347"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62" name="Oval 41"/>
          <p:cNvSpPr>
            <a:spLocks noChangeArrowheads="1"/>
          </p:cNvSpPr>
          <p:nvPr/>
        </p:nvSpPr>
        <p:spPr bwMode="auto">
          <a:xfrm>
            <a:off x="7834312" y="556482"/>
            <a:ext cx="109538"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63" name="Oval 42"/>
          <p:cNvSpPr>
            <a:spLocks noChangeArrowheads="1"/>
          </p:cNvSpPr>
          <p:nvPr/>
        </p:nvSpPr>
        <p:spPr bwMode="auto">
          <a:xfrm>
            <a:off x="7780736" y="556482"/>
            <a:ext cx="108347"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64" name="Oval 43"/>
          <p:cNvSpPr>
            <a:spLocks noChangeArrowheads="1"/>
          </p:cNvSpPr>
          <p:nvPr/>
        </p:nvSpPr>
        <p:spPr bwMode="auto">
          <a:xfrm>
            <a:off x="7997428" y="556482"/>
            <a:ext cx="109538"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65" name="Oval 44"/>
          <p:cNvSpPr>
            <a:spLocks noChangeArrowheads="1"/>
          </p:cNvSpPr>
          <p:nvPr/>
        </p:nvSpPr>
        <p:spPr bwMode="auto">
          <a:xfrm>
            <a:off x="7780736" y="455277"/>
            <a:ext cx="108347"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66" name="Oval 45"/>
          <p:cNvSpPr>
            <a:spLocks noChangeArrowheads="1"/>
          </p:cNvSpPr>
          <p:nvPr/>
        </p:nvSpPr>
        <p:spPr bwMode="auto">
          <a:xfrm>
            <a:off x="7834312" y="404082"/>
            <a:ext cx="109538" cy="10239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67" name="Oval 46"/>
          <p:cNvSpPr>
            <a:spLocks noChangeArrowheads="1"/>
          </p:cNvSpPr>
          <p:nvPr/>
        </p:nvSpPr>
        <p:spPr bwMode="auto">
          <a:xfrm>
            <a:off x="7889084" y="607677"/>
            <a:ext cx="108347" cy="101204"/>
          </a:xfrm>
          <a:prstGeom prst="ellipse">
            <a:avLst/>
          </a:prstGeom>
          <a:solidFill>
            <a:schemeClr val="accent1"/>
          </a:solidFill>
          <a:ln w="9525">
            <a:solidFill>
              <a:schemeClr val="tx1"/>
            </a:solidFill>
            <a:round/>
            <a:headEnd/>
            <a:tailEnd/>
          </a:ln>
        </p:spPr>
        <p:txBody>
          <a:bodyPr wrap="none" anchor="ctr"/>
          <a:lstStyle/>
          <a:p>
            <a:pPr eaLnBrk="0" hangingPunct="0"/>
            <a:endParaRPr lang="en-US" sz="2400"/>
          </a:p>
        </p:txBody>
      </p:sp>
      <p:sp>
        <p:nvSpPr>
          <p:cNvPr id="5168" name="Text Box 47"/>
          <p:cNvSpPr txBox="1">
            <a:spLocks noChangeArrowheads="1"/>
          </p:cNvSpPr>
          <p:nvPr/>
        </p:nvSpPr>
        <p:spPr bwMode="auto">
          <a:xfrm>
            <a:off x="4358880" y="251682"/>
            <a:ext cx="434578" cy="830997"/>
          </a:xfrm>
          <a:prstGeom prst="rect">
            <a:avLst/>
          </a:prstGeom>
          <a:noFill/>
          <a:ln w="9525">
            <a:noFill/>
            <a:miter lim="800000"/>
            <a:headEnd/>
            <a:tailEnd/>
          </a:ln>
        </p:spPr>
        <p:txBody>
          <a:bodyPr>
            <a:spAutoFit/>
          </a:bodyPr>
          <a:lstStyle/>
          <a:p>
            <a:pPr eaLnBrk="0" hangingPunct="0"/>
            <a:r>
              <a:rPr lang="en-US" sz="4800" b="1" dirty="0"/>
              <a:t>+</a:t>
            </a:r>
          </a:p>
        </p:txBody>
      </p:sp>
      <p:sp>
        <p:nvSpPr>
          <p:cNvPr id="5169" name="Text Box 48"/>
          <p:cNvSpPr txBox="1">
            <a:spLocks noChangeArrowheads="1"/>
          </p:cNvSpPr>
          <p:nvPr/>
        </p:nvSpPr>
        <p:spPr bwMode="auto">
          <a:xfrm>
            <a:off x="6629401" y="251682"/>
            <a:ext cx="415529" cy="830997"/>
          </a:xfrm>
          <a:prstGeom prst="rect">
            <a:avLst/>
          </a:prstGeom>
          <a:noFill/>
          <a:ln w="9525">
            <a:noFill/>
            <a:miter lim="800000"/>
            <a:headEnd/>
            <a:tailEnd/>
          </a:ln>
        </p:spPr>
        <p:txBody>
          <a:bodyPr>
            <a:spAutoFit/>
          </a:bodyPr>
          <a:lstStyle/>
          <a:p>
            <a:pPr eaLnBrk="0" hangingPunct="0"/>
            <a:r>
              <a:rPr lang="en-US" sz="4800" b="1"/>
              <a:t>=</a:t>
            </a:r>
          </a:p>
        </p:txBody>
      </p:sp>
      <p:sp>
        <p:nvSpPr>
          <p:cNvPr id="5170" name="Text Box 49"/>
          <p:cNvSpPr txBox="1">
            <a:spLocks noChangeArrowheads="1"/>
          </p:cNvSpPr>
          <p:nvPr/>
        </p:nvSpPr>
        <p:spPr bwMode="auto">
          <a:xfrm>
            <a:off x="3109913" y="912477"/>
            <a:ext cx="434579" cy="646331"/>
          </a:xfrm>
          <a:prstGeom prst="rect">
            <a:avLst/>
          </a:prstGeom>
          <a:noFill/>
          <a:ln w="9525">
            <a:noFill/>
            <a:miter lim="800000"/>
            <a:headEnd/>
            <a:tailEnd/>
          </a:ln>
        </p:spPr>
        <p:txBody>
          <a:bodyPr>
            <a:spAutoFit/>
          </a:bodyPr>
          <a:lstStyle/>
          <a:p>
            <a:pPr eaLnBrk="0" hangingPunct="0"/>
            <a:r>
              <a:rPr lang="en-US" sz="3600" b="1"/>
              <a:t>Z</a:t>
            </a:r>
            <a:r>
              <a:rPr lang="en-US" sz="3200" b="1"/>
              <a:t> </a:t>
            </a:r>
            <a:endParaRPr lang="en-US" b="1"/>
          </a:p>
        </p:txBody>
      </p:sp>
      <p:sp>
        <p:nvSpPr>
          <p:cNvPr id="5171" name="Text Box 50"/>
          <p:cNvSpPr txBox="1">
            <a:spLocks noChangeArrowheads="1"/>
          </p:cNvSpPr>
          <p:nvPr/>
        </p:nvSpPr>
        <p:spPr bwMode="auto">
          <a:xfrm>
            <a:off x="1514764" y="1416751"/>
            <a:ext cx="3770481" cy="461665"/>
          </a:xfrm>
          <a:prstGeom prst="rect">
            <a:avLst/>
          </a:prstGeom>
          <a:noFill/>
          <a:ln w="9525">
            <a:noFill/>
            <a:miter lim="800000"/>
            <a:headEnd/>
            <a:tailEnd/>
          </a:ln>
        </p:spPr>
        <p:txBody>
          <a:bodyPr wrap="square">
            <a:spAutoFit/>
          </a:bodyPr>
          <a:lstStyle/>
          <a:p>
            <a:pPr algn="ctr" eaLnBrk="0" hangingPunct="0"/>
            <a:r>
              <a:rPr lang="sr-Latn-RS" sz="2400" b="1" dirty="0" smtClean="0"/>
              <a:t>Protons</a:t>
            </a:r>
            <a:endParaRPr lang="en-US" sz="2400" b="1" dirty="0"/>
          </a:p>
        </p:txBody>
      </p:sp>
      <p:sp>
        <p:nvSpPr>
          <p:cNvPr id="5172" name="Text Box 52"/>
          <p:cNvSpPr txBox="1">
            <a:spLocks noChangeArrowheads="1"/>
          </p:cNvSpPr>
          <p:nvPr/>
        </p:nvSpPr>
        <p:spPr bwMode="auto">
          <a:xfrm>
            <a:off x="5488781" y="912477"/>
            <a:ext cx="391716" cy="646331"/>
          </a:xfrm>
          <a:prstGeom prst="rect">
            <a:avLst/>
          </a:prstGeom>
          <a:noFill/>
          <a:ln w="9525">
            <a:noFill/>
            <a:miter lim="800000"/>
            <a:headEnd/>
            <a:tailEnd/>
          </a:ln>
        </p:spPr>
        <p:txBody>
          <a:bodyPr>
            <a:spAutoFit/>
          </a:bodyPr>
          <a:lstStyle/>
          <a:p>
            <a:pPr eaLnBrk="0" hangingPunct="0"/>
            <a:r>
              <a:rPr lang="en-US" sz="3600" b="1"/>
              <a:t>N</a:t>
            </a:r>
          </a:p>
        </p:txBody>
      </p:sp>
      <p:sp>
        <p:nvSpPr>
          <p:cNvPr id="5173" name="Text Box 53"/>
          <p:cNvSpPr txBox="1">
            <a:spLocks noChangeArrowheads="1"/>
          </p:cNvSpPr>
          <p:nvPr/>
        </p:nvSpPr>
        <p:spPr bwMode="auto">
          <a:xfrm>
            <a:off x="5391152" y="1523269"/>
            <a:ext cx="184731" cy="461665"/>
          </a:xfrm>
          <a:prstGeom prst="rect">
            <a:avLst/>
          </a:prstGeom>
          <a:noFill/>
          <a:ln w="9525">
            <a:noFill/>
            <a:miter lim="800000"/>
            <a:headEnd/>
            <a:tailEnd/>
          </a:ln>
        </p:spPr>
        <p:txBody>
          <a:bodyPr wrap="none">
            <a:spAutoFit/>
          </a:bodyPr>
          <a:lstStyle/>
          <a:p>
            <a:pPr eaLnBrk="0" hangingPunct="0"/>
            <a:endParaRPr lang="en-US" sz="2400" b="1"/>
          </a:p>
        </p:txBody>
      </p:sp>
      <p:sp>
        <p:nvSpPr>
          <p:cNvPr id="5174" name="Text Box 54"/>
          <p:cNvSpPr txBox="1">
            <a:spLocks noChangeArrowheads="1"/>
          </p:cNvSpPr>
          <p:nvPr/>
        </p:nvSpPr>
        <p:spPr bwMode="auto">
          <a:xfrm>
            <a:off x="5449493" y="1509240"/>
            <a:ext cx="1635919" cy="461665"/>
          </a:xfrm>
          <a:prstGeom prst="rect">
            <a:avLst/>
          </a:prstGeom>
          <a:noFill/>
          <a:ln w="9525">
            <a:noFill/>
            <a:miter lim="800000"/>
            <a:headEnd/>
            <a:tailEnd/>
          </a:ln>
        </p:spPr>
        <p:txBody>
          <a:bodyPr>
            <a:spAutoFit/>
          </a:bodyPr>
          <a:lstStyle/>
          <a:p>
            <a:pPr eaLnBrk="0" hangingPunct="0"/>
            <a:r>
              <a:rPr lang="sr-Latn-RS" sz="2400" b="1" dirty="0" smtClean="0"/>
              <a:t>Neutrons</a:t>
            </a:r>
            <a:endParaRPr lang="en-US" sz="2400" b="1" dirty="0"/>
          </a:p>
        </p:txBody>
      </p:sp>
      <p:sp>
        <p:nvSpPr>
          <p:cNvPr id="5175" name="Text Box 55"/>
          <p:cNvSpPr txBox="1">
            <a:spLocks noChangeArrowheads="1"/>
          </p:cNvSpPr>
          <p:nvPr/>
        </p:nvSpPr>
        <p:spPr bwMode="auto">
          <a:xfrm>
            <a:off x="7823599" y="912477"/>
            <a:ext cx="392906" cy="646331"/>
          </a:xfrm>
          <a:prstGeom prst="rect">
            <a:avLst/>
          </a:prstGeom>
          <a:noFill/>
          <a:ln w="9525">
            <a:noFill/>
            <a:miter lim="800000"/>
            <a:headEnd/>
            <a:tailEnd/>
          </a:ln>
        </p:spPr>
        <p:txBody>
          <a:bodyPr>
            <a:spAutoFit/>
          </a:bodyPr>
          <a:lstStyle/>
          <a:p>
            <a:pPr eaLnBrk="0" hangingPunct="0"/>
            <a:r>
              <a:rPr lang="en-US" sz="3600" b="1"/>
              <a:t>A</a:t>
            </a:r>
          </a:p>
        </p:txBody>
      </p:sp>
      <p:sp>
        <p:nvSpPr>
          <p:cNvPr id="5176" name="Text Box 56"/>
          <p:cNvSpPr txBox="1">
            <a:spLocks noChangeArrowheads="1"/>
          </p:cNvSpPr>
          <p:nvPr/>
        </p:nvSpPr>
        <p:spPr bwMode="auto">
          <a:xfrm>
            <a:off x="7718824" y="1491122"/>
            <a:ext cx="3041540" cy="461665"/>
          </a:xfrm>
          <a:prstGeom prst="rect">
            <a:avLst/>
          </a:prstGeom>
          <a:noFill/>
          <a:ln w="9525">
            <a:noFill/>
            <a:miter lim="800000"/>
            <a:headEnd/>
            <a:tailEnd/>
          </a:ln>
        </p:spPr>
        <p:txBody>
          <a:bodyPr wrap="square">
            <a:spAutoFit/>
          </a:bodyPr>
          <a:lstStyle/>
          <a:p>
            <a:pPr eaLnBrk="0" hangingPunct="0"/>
            <a:r>
              <a:rPr lang="sr-Latn-RS" sz="2400" b="1" dirty="0" smtClean="0"/>
              <a:t>Protons + neutrons</a:t>
            </a:r>
            <a:endParaRPr lang="en-US" sz="2400" b="1" dirty="0"/>
          </a:p>
        </p:txBody>
      </p:sp>
      <p:sp>
        <p:nvSpPr>
          <p:cNvPr id="5177" name="Text Box 51"/>
          <p:cNvSpPr txBox="1">
            <a:spLocks noChangeArrowheads="1"/>
          </p:cNvSpPr>
          <p:nvPr/>
        </p:nvSpPr>
        <p:spPr bwMode="auto">
          <a:xfrm>
            <a:off x="4371977" y="5034546"/>
            <a:ext cx="4800598" cy="1631216"/>
          </a:xfrm>
          <a:prstGeom prst="rect">
            <a:avLst/>
          </a:prstGeom>
          <a:noFill/>
          <a:ln w="9525">
            <a:noFill/>
            <a:miter lim="800000"/>
            <a:headEnd/>
            <a:tailEnd/>
          </a:ln>
        </p:spPr>
        <p:txBody>
          <a:bodyPr wrap="square">
            <a:spAutoFit/>
          </a:bodyPr>
          <a:lstStyle/>
          <a:p>
            <a:pPr eaLnBrk="0" hangingPunct="0"/>
            <a:r>
              <a:rPr lang="en-US" sz="2000" b="1" dirty="0"/>
              <a:t>Z</a:t>
            </a:r>
            <a:r>
              <a:rPr lang="en-US" sz="2000" dirty="0"/>
              <a:t> </a:t>
            </a:r>
            <a:r>
              <a:rPr lang="sr-Latn-RS" sz="2000" dirty="0" smtClean="0"/>
              <a:t>- </a:t>
            </a:r>
            <a:r>
              <a:rPr lang="en-US" sz="2000" b="1" dirty="0" smtClean="0"/>
              <a:t>The </a:t>
            </a:r>
            <a:r>
              <a:rPr lang="en-US" sz="2000" b="1" dirty="0"/>
              <a:t>atomic number </a:t>
            </a:r>
            <a:endParaRPr lang="sr-Latn-RS" sz="2000" b="1" dirty="0" smtClean="0"/>
          </a:p>
          <a:p>
            <a:pPr eaLnBrk="0" hangingPunct="0"/>
            <a:r>
              <a:rPr lang="en-US" sz="2000" dirty="0" smtClean="0"/>
              <a:t>is </a:t>
            </a:r>
            <a:r>
              <a:rPr lang="en-US" sz="2000" dirty="0"/>
              <a:t>the charge number of an atomic nucleus. For ordinary nuclei composed of protons and neutrons, this is equal to the proton </a:t>
            </a:r>
            <a:r>
              <a:rPr lang="en-US" sz="2000" dirty="0" smtClean="0"/>
              <a:t>number</a:t>
            </a:r>
            <a:endParaRPr lang="en-US" sz="2000" dirty="0"/>
          </a:p>
        </p:txBody>
      </p:sp>
      <p:sp>
        <p:nvSpPr>
          <p:cNvPr id="3" name="Rectangle 2"/>
          <p:cNvSpPr/>
          <p:nvPr/>
        </p:nvSpPr>
        <p:spPr>
          <a:xfrm>
            <a:off x="4371977" y="3149041"/>
            <a:ext cx="4432102" cy="1631216"/>
          </a:xfrm>
          <a:prstGeom prst="rect">
            <a:avLst/>
          </a:prstGeom>
        </p:spPr>
        <p:txBody>
          <a:bodyPr wrap="square">
            <a:spAutoFit/>
          </a:bodyPr>
          <a:lstStyle/>
          <a:p>
            <a:r>
              <a:rPr lang="en-US" sz="2000" b="1" dirty="0" smtClean="0"/>
              <a:t>A</a:t>
            </a:r>
            <a:r>
              <a:rPr lang="sr-Latn-RS" sz="2000" b="1" dirty="0" smtClean="0"/>
              <a:t> - </a:t>
            </a:r>
            <a:r>
              <a:rPr lang="en-US" sz="2000" b="1" dirty="0" smtClean="0"/>
              <a:t>The </a:t>
            </a:r>
            <a:r>
              <a:rPr lang="en-US" sz="2000" b="1" dirty="0"/>
              <a:t>mass number </a:t>
            </a:r>
            <a:r>
              <a:rPr lang="en-US" sz="2000" b="1" dirty="0" smtClean="0"/>
              <a:t>or </a:t>
            </a:r>
            <a:r>
              <a:rPr lang="en-US" sz="2000" b="1" dirty="0"/>
              <a:t>nucleon </a:t>
            </a:r>
            <a:r>
              <a:rPr lang="en-US" sz="2000" b="1" dirty="0" smtClean="0"/>
              <a:t>number</a:t>
            </a:r>
            <a:endParaRPr lang="sr-Latn-RS" sz="2000" b="1" dirty="0" smtClean="0"/>
          </a:p>
          <a:p>
            <a:r>
              <a:rPr lang="en-US" sz="2000" dirty="0" smtClean="0"/>
              <a:t> </a:t>
            </a:r>
            <a:r>
              <a:rPr lang="en-US" sz="2000" dirty="0"/>
              <a:t>is the total number of protons and neutrons (together known as nucleons) in an atomic nucleus.</a:t>
            </a:r>
            <a:endParaRPr lang="en-GB" sz="2000" dirty="0"/>
          </a:p>
        </p:txBody>
      </p:sp>
    </p:spTree>
    <p:extLst>
      <p:ext uri="{BB962C8B-B14F-4D97-AF65-F5344CB8AC3E}">
        <p14:creationId xmlns:p14="http://schemas.microsoft.com/office/powerpoint/2010/main" val="736293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AutoShape 4" descr="{\displaystyle f=E/h}"/>
          <p:cNvSpPr>
            <a:spLocks noChangeAspect="1" noChangeArrowheads="1"/>
          </p:cNvSpPr>
          <p:nvPr/>
        </p:nvSpPr>
        <p:spPr bwMode="auto">
          <a:xfrm>
            <a:off x="3743325" y="1264444"/>
            <a:ext cx="228600" cy="228600"/>
          </a:xfrm>
          <a:prstGeom prst="rect">
            <a:avLst/>
          </a:prstGeom>
          <a:noFill/>
        </p:spPr>
        <p:txBody>
          <a:bodyPr vert="horz" wrap="square" lIns="68580" tIns="34290" rIns="68580" bIns="34290" numCol="1" anchor="t" anchorCtr="0" compatLnSpc="1">
            <a:prstTxWarp prst="textNoShape">
              <a:avLst/>
            </a:prstTxWarp>
          </a:bodyPr>
          <a:lstStyle/>
          <a:p>
            <a:endParaRPr lang="en-US"/>
          </a:p>
        </p:txBody>
      </p:sp>
      <p:sp>
        <p:nvSpPr>
          <p:cNvPr id="106501" name="AutoShape 5" descr="{\displaystyle \hbar =h/(2\pi )}"/>
          <p:cNvSpPr>
            <a:spLocks noChangeAspect="1" noChangeArrowheads="1"/>
          </p:cNvSpPr>
          <p:nvPr/>
        </p:nvSpPr>
        <p:spPr bwMode="auto">
          <a:xfrm>
            <a:off x="16419910" y="1470422"/>
            <a:ext cx="228600" cy="228600"/>
          </a:xfrm>
          <a:prstGeom prst="rect">
            <a:avLst/>
          </a:prstGeom>
          <a:noFill/>
        </p:spPr>
        <p:txBody>
          <a:bodyPr vert="horz" wrap="square" lIns="68580" tIns="34290" rIns="68580" bIns="34290" numCol="1" anchor="t" anchorCtr="0" compatLnSpc="1">
            <a:prstTxWarp prst="textNoShape">
              <a:avLst/>
            </a:prstTxWarp>
          </a:bodyPr>
          <a:lstStyle/>
          <a:p>
            <a:endParaRPr lang="en-US"/>
          </a:p>
        </p:txBody>
      </p:sp>
      <p:sp>
        <p:nvSpPr>
          <p:cNvPr id="106502" name="AutoShape 6" descr="{\displaystyle E=\hbar \omega }"/>
          <p:cNvSpPr>
            <a:spLocks noChangeAspect="1" noChangeArrowheads="1"/>
          </p:cNvSpPr>
          <p:nvPr/>
        </p:nvSpPr>
        <p:spPr bwMode="auto">
          <a:xfrm>
            <a:off x="3743325" y="1687116"/>
            <a:ext cx="228600" cy="228600"/>
          </a:xfrm>
          <a:prstGeom prst="rect">
            <a:avLst/>
          </a:prstGeom>
          <a:noFill/>
        </p:spPr>
        <p:txBody>
          <a:bodyPr vert="horz" wrap="square" lIns="68580" tIns="34290" rIns="68580" bIns="34290" numCol="1" anchor="t" anchorCtr="0" compatLnSpc="1">
            <a:prstTxWarp prst="textNoShape">
              <a:avLst/>
            </a:prstTxWarp>
          </a:bodyPr>
          <a:lstStyle/>
          <a:p>
            <a:endParaRPr lang="en-US"/>
          </a:p>
        </p:txBody>
      </p:sp>
      <p:sp>
        <p:nvSpPr>
          <p:cNvPr id="106503" name="AutoShape 7" descr="{\displaystyle \mathbf {L} =n\cdot \hbar =n\cdot {h \over 2\pi }}"/>
          <p:cNvSpPr>
            <a:spLocks noChangeAspect="1" noChangeArrowheads="1"/>
          </p:cNvSpPr>
          <p:nvPr/>
        </p:nvSpPr>
        <p:spPr bwMode="auto">
          <a:xfrm>
            <a:off x="3743325" y="2305050"/>
            <a:ext cx="228600" cy="228600"/>
          </a:xfrm>
          <a:prstGeom prst="rect">
            <a:avLst/>
          </a:prstGeom>
          <a:noFill/>
        </p:spPr>
        <p:txBody>
          <a:bodyPr vert="horz" wrap="square" lIns="68580" tIns="34290" rIns="68580" bIns="34290" numCol="1" anchor="t" anchorCtr="0" compatLnSpc="1">
            <a:prstTxWarp prst="textNoShape">
              <a:avLst/>
            </a:prstTxWarp>
          </a:bodyPr>
          <a:lstStyle/>
          <a:p>
            <a:endParaRPr lang="en-US"/>
          </a:p>
        </p:txBody>
      </p:sp>
      <p:pic>
        <p:nvPicPr>
          <p:cNvPr id="106504" name="Picture 8"/>
          <p:cNvPicPr>
            <a:picLocks noChangeAspect="1" noChangeArrowheads="1"/>
          </p:cNvPicPr>
          <p:nvPr/>
        </p:nvPicPr>
        <p:blipFill>
          <a:blip r:embed="rId2" cstate="print"/>
          <a:srcRect/>
          <a:stretch>
            <a:fillRect/>
          </a:stretch>
        </p:blipFill>
        <p:spPr bwMode="auto">
          <a:xfrm>
            <a:off x="1657350" y="542351"/>
            <a:ext cx="8174487" cy="4172523"/>
          </a:xfrm>
          <a:prstGeom prst="rect">
            <a:avLst/>
          </a:prstGeom>
          <a:noFill/>
          <a:ln w="9525">
            <a:noFill/>
            <a:miter lim="800000"/>
            <a:headEnd/>
            <a:tailEnd/>
          </a:ln>
        </p:spPr>
      </p:pic>
      <p:sp>
        <p:nvSpPr>
          <p:cNvPr id="9" name="WordArt 28"/>
          <p:cNvSpPr>
            <a:spLocks noChangeArrowheads="1" noChangeShapeType="1" noTextEdit="1"/>
          </p:cNvSpPr>
          <p:nvPr/>
        </p:nvSpPr>
        <p:spPr bwMode="auto">
          <a:xfrm>
            <a:off x="3956284" y="5551292"/>
            <a:ext cx="4093694" cy="261937"/>
          </a:xfrm>
          <a:prstGeom prst="rect">
            <a:avLst/>
          </a:prstGeom>
        </p:spPr>
        <p:txBody>
          <a:bodyPr wrap="none" fromWordArt="1">
            <a:prstTxWarp prst="textPlain">
              <a:avLst>
                <a:gd name="adj" fmla="val 50000"/>
              </a:avLst>
            </a:prstTxWarp>
          </a:bodyPr>
          <a:lstStyle/>
          <a:p>
            <a:pPr algn="ctr"/>
            <a:r>
              <a:rPr lang="sr-Cyrl-RS" sz="2700" kern="10" dirty="0">
                <a:ln w="12700">
                  <a:solidFill>
                    <a:srgbClr val="0000FF"/>
                  </a:solidFill>
                  <a:round/>
                  <a:headEnd/>
                  <a:tailEnd/>
                </a:ln>
                <a:effectLst>
                  <a:outerShdw dist="45791" dir="2021404" algn="ctr" rotWithShape="0">
                    <a:srgbClr val="9999FF"/>
                  </a:outerShdw>
                </a:effectLst>
                <a:latin typeface="Arial Black"/>
              </a:rPr>
              <a:t>99.9% </a:t>
            </a:r>
            <a:r>
              <a:rPr lang="sr-Latn-RS" sz="2700" kern="10" dirty="0" smtClean="0">
                <a:ln w="12700">
                  <a:solidFill>
                    <a:srgbClr val="0000FF"/>
                  </a:solidFill>
                  <a:round/>
                  <a:headEnd/>
                  <a:tailEnd/>
                </a:ln>
                <a:effectLst>
                  <a:outerShdw dist="45791" dir="2021404" algn="ctr" rotWithShape="0">
                    <a:srgbClr val="9999FF"/>
                  </a:outerShdw>
                </a:effectLst>
                <a:latin typeface="Arial Black"/>
              </a:rPr>
              <a:t>core mass</a:t>
            </a:r>
            <a:endParaRPr lang="en-US" sz="2700" kern="10" dirty="0">
              <a:ln w="12700">
                <a:solidFill>
                  <a:srgbClr val="0000FF"/>
                </a:solidFill>
                <a:round/>
                <a:headEnd/>
                <a:tailEnd/>
              </a:ln>
              <a:effectLst>
                <a:outerShdw dist="45791" dir="2021404" algn="ctr" rotWithShape="0">
                  <a:srgbClr val="9999FF"/>
                </a:outerShdw>
              </a:effectLst>
              <a:latin typeface="Arial Black"/>
            </a:endParaRPr>
          </a:p>
        </p:txBody>
      </p:sp>
    </p:spTree>
    <p:extLst>
      <p:ext uri="{BB962C8B-B14F-4D97-AF65-F5344CB8AC3E}">
        <p14:creationId xmlns:p14="http://schemas.microsoft.com/office/powerpoint/2010/main" val="18246687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1759645" y="380008"/>
            <a:ext cx="7887593" cy="578644"/>
          </a:xfrm>
          <a:prstGeom prst="rect">
            <a:avLst/>
          </a:prstGeom>
          <a:noFill/>
          <a:ln/>
        </p:spPr>
        <p:txBody>
          <a:bodyPr wrap="none" rtlCol="0" anchor="t"/>
          <a:lstStyle/>
          <a:p>
            <a:pPr algn="ctr">
              <a:lnSpc>
                <a:spcPts val="4556"/>
              </a:lnSpc>
            </a:pPr>
            <a:r>
              <a:rPr lang="sr-Latn-RS" sz="3645" b="1" kern="0" spc="-72" dirty="0" smtClean="0">
                <a:latin typeface="adonis-web" pitchFamily="34" charset="0"/>
                <a:ea typeface="adonis-web" pitchFamily="34" charset="-122"/>
                <a:cs typeface="adonis-web" pitchFamily="34" charset="-120"/>
              </a:rPr>
              <a:t>TERMINOLOGY</a:t>
            </a:r>
            <a:endParaRPr lang="en-US" sz="3645" dirty="0"/>
          </a:p>
        </p:txBody>
      </p:sp>
      <p:grpSp>
        <p:nvGrpSpPr>
          <p:cNvPr id="15" name="Group 14"/>
          <p:cNvGrpSpPr/>
          <p:nvPr/>
        </p:nvGrpSpPr>
        <p:grpSpPr>
          <a:xfrm>
            <a:off x="131995" y="1719461"/>
            <a:ext cx="3751855" cy="3456235"/>
            <a:chOff x="1956991" y="2729111"/>
            <a:chExt cx="2635845" cy="2348607"/>
          </a:xfrm>
        </p:grpSpPr>
        <p:sp>
          <p:nvSpPr>
            <p:cNvPr id="5" name="Shape 2"/>
            <p:cNvSpPr/>
            <p:nvPr/>
          </p:nvSpPr>
          <p:spPr>
            <a:xfrm>
              <a:off x="1956991" y="2729111"/>
              <a:ext cx="2635845" cy="2348607"/>
            </a:xfrm>
            <a:prstGeom prst="roundRect">
              <a:avLst>
                <a:gd name="adj" fmla="val 3548"/>
              </a:avLst>
            </a:prstGeom>
            <a:solidFill>
              <a:srgbClr val="EBD0FB"/>
            </a:solidFill>
            <a:ln w="13811">
              <a:solidFill>
                <a:srgbClr val="D7A1F7"/>
              </a:solidFill>
              <a:prstDash val="solid"/>
            </a:ln>
          </p:spPr>
        </p:sp>
        <p:sp>
          <p:nvSpPr>
            <p:cNvPr id="6" name="Text 3"/>
            <p:cNvSpPr/>
            <p:nvPr/>
          </p:nvSpPr>
          <p:spPr>
            <a:xfrm>
              <a:off x="2153643" y="2925762"/>
              <a:ext cx="1851620" cy="289322"/>
            </a:xfrm>
            <a:prstGeom prst="rect">
              <a:avLst/>
            </a:prstGeom>
            <a:noFill/>
            <a:ln/>
          </p:spPr>
          <p:txBody>
            <a:bodyPr wrap="none" rtlCol="0" anchor="t"/>
            <a:lstStyle/>
            <a:p>
              <a:pPr algn="just">
                <a:lnSpc>
                  <a:spcPts val="2278"/>
                </a:lnSpc>
              </a:pPr>
              <a:r>
                <a:rPr lang="en-US" sz="3200" b="1" kern="0" spc="-37" dirty="0">
                  <a:solidFill>
                    <a:srgbClr val="272525"/>
                  </a:solidFill>
                  <a:latin typeface="adonis-web" pitchFamily="34" charset="0"/>
                  <a:ea typeface="adonis-web" pitchFamily="34" charset="-122"/>
                  <a:cs typeface="adonis-web" pitchFamily="34" charset="-120"/>
                </a:rPr>
                <a:t>The Nucleus</a:t>
              </a:r>
              <a:endParaRPr lang="en-US" sz="3200" dirty="0"/>
            </a:p>
          </p:txBody>
        </p:sp>
        <p:sp>
          <p:nvSpPr>
            <p:cNvPr id="7" name="Text 4"/>
            <p:cNvSpPr/>
            <p:nvPr/>
          </p:nvSpPr>
          <p:spPr>
            <a:xfrm>
              <a:off x="2153643" y="3400227"/>
              <a:ext cx="2242543" cy="1184672"/>
            </a:xfrm>
            <a:prstGeom prst="rect">
              <a:avLst/>
            </a:prstGeom>
            <a:noFill/>
            <a:ln/>
          </p:spPr>
          <p:txBody>
            <a:bodyPr wrap="square" rtlCol="0" anchor="t"/>
            <a:lstStyle/>
            <a:p>
              <a:pPr algn="just">
                <a:lnSpc>
                  <a:spcPts val="2332"/>
                </a:lnSpc>
              </a:pPr>
              <a:r>
                <a:rPr lang="en-US" sz="2400" kern="0" spc="-29" dirty="0">
                  <a:solidFill>
                    <a:srgbClr val="272525"/>
                  </a:solidFill>
                  <a:latin typeface="Source Sans Pro" pitchFamily="34" charset="0"/>
                  <a:ea typeface="Source Sans Pro" pitchFamily="34" charset="-122"/>
                  <a:cs typeface="Source Sans Pro" pitchFamily="34" charset="-120"/>
                </a:rPr>
                <a:t>The nucleus is the central part of an atom composed of protons and neutrons, held together by the strong force.</a:t>
              </a:r>
              <a:endParaRPr lang="en-US" sz="2400" dirty="0"/>
            </a:p>
          </p:txBody>
        </p:sp>
      </p:grpSp>
      <p:grpSp>
        <p:nvGrpSpPr>
          <p:cNvPr id="16" name="Group 15"/>
          <p:cNvGrpSpPr/>
          <p:nvPr/>
        </p:nvGrpSpPr>
        <p:grpSpPr>
          <a:xfrm>
            <a:off x="4040714" y="1719460"/>
            <a:ext cx="3872577" cy="3456235"/>
            <a:chOff x="4777978" y="2729111"/>
            <a:chExt cx="2635845" cy="2348607"/>
          </a:xfrm>
        </p:grpSpPr>
        <p:sp>
          <p:nvSpPr>
            <p:cNvPr id="8" name="Shape 5"/>
            <p:cNvSpPr/>
            <p:nvPr/>
          </p:nvSpPr>
          <p:spPr>
            <a:xfrm>
              <a:off x="4777978" y="2729111"/>
              <a:ext cx="2635845" cy="2348607"/>
            </a:xfrm>
            <a:prstGeom prst="roundRect">
              <a:avLst>
                <a:gd name="adj" fmla="val 3548"/>
              </a:avLst>
            </a:prstGeom>
            <a:solidFill>
              <a:srgbClr val="EBD0FB"/>
            </a:solidFill>
            <a:ln w="13811">
              <a:solidFill>
                <a:srgbClr val="D7A1F7"/>
              </a:solidFill>
              <a:prstDash val="solid"/>
            </a:ln>
          </p:spPr>
        </p:sp>
        <p:sp>
          <p:nvSpPr>
            <p:cNvPr id="9" name="Text 6"/>
            <p:cNvSpPr/>
            <p:nvPr/>
          </p:nvSpPr>
          <p:spPr>
            <a:xfrm>
              <a:off x="4974630" y="2925762"/>
              <a:ext cx="1851620" cy="289322"/>
            </a:xfrm>
            <a:prstGeom prst="rect">
              <a:avLst/>
            </a:prstGeom>
            <a:noFill/>
            <a:ln/>
          </p:spPr>
          <p:txBody>
            <a:bodyPr wrap="none" rtlCol="0" anchor="t"/>
            <a:lstStyle/>
            <a:p>
              <a:pPr algn="just">
                <a:lnSpc>
                  <a:spcPts val="2278"/>
                </a:lnSpc>
              </a:pPr>
              <a:r>
                <a:rPr lang="en-US" sz="3200" b="1" kern="0" spc="-37" dirty="0">
                  <a:solidFill>
                    <a:srgbClr val="272525"/>
                  </a:solidFill>
                  <a:latin typeface="adonis-web" pitchFamily="34" charset="0"/>
                  <a:ea typeface="adonis-web" pitchFamily="34" charset="-122"/>
                  <a:cs typeface="adonis-web" pitchFamily="34" charset="-120"/>
                </a:rPr>
                <a:t>Isotopes</a:t>
              </a:r>
              <a:endParaRPr lang="en-US" sz="3200" dirty="0"/>
            </a:p>
          </p:txBody>
        </p:sp>
        <p:sp>
          <p:nvSpPr>
            <p:cNvPr id="10" name="Text 7"/>
            <p:cNvSpPr/>
            <p:nvPr/>
          </p:nvSpPr>
          <p:spPr>
            <a:xfrm>
              <a:off x="4974630" y="3400227"/>
              <a:ext cx="2242543" cy="1480840"/>
            </a:xfrm>
            <a:prstGeom prst="rect">
              <a:avLst/>
            </a:prstGeom>
            <a:noFill/>
            <a:ln/>
          </p:spPr>
          <p:txBody>
            <a:bodyPr wrap="square" rtlCol="0" anchor="t"/>
            <a:lstStyle/>
            <a:p>
              <a:pPr algn="just">
                <a:lnSpc>
                  <a:spcPts val="2332"/>
                </a:lnSpc>
              </a:pPr>
              <a:r>
                <a:rPr lang="en-US" sz="2400" kern="0" spc="-29" dirty="0">
                  <a:solidFill>
                    <a:srgbClr val="272525"/>
                  </a:solidFill>
                  <a:latin typeface="Source Sans Pro" pitchFamily="34" charset="0"/>
                  <a:ea typeface="Source Sans Pro" pitchFamily="34" charset="-122"/>
                  <a:cs typeface="Source Sans Pro" pitchFamily="34" charset="-120"/>
                </a:rPr>
                <a:t>Isotopes are atoms of the same element with different numbers of neutrons, which can affect their stability and decay rate.</a:t>
              </a:r>
              <a:endParaRPr lang="en-US" sz="2400" dirty="0"/>
            </a:p>
          </p:txBody>
        </p:sp>
      </p:grpSp>
      <p:grpSp>
        <p:nvGrpSpPr>
          <p:cNvPr id="17" name="Group 16"/>
          <p:cNvGrpSpPr/>
          <p:nvPr/>
        </p:nvGrpSpPr>
        <p:grpSpPr>
          <a:xfrm>
            <a:off x="8070155" y="1719460"/>
            <a:ext cx="3969445" cy="3414514"/>
            <a:chOff x="7598966" y="2729111"/>
            <a:chExt cx="2635845" cy="2348607"/>
          </a:xfrm>
        </p:grpSpPr>
        <p:sp>
          <p:nvSpPr>
            <p:cNvPr id="11" name="Shape 8"/>
            <p:cNvSpPr/>
            <p:nvPr/>
          </p:nvSpPr>
          <p:spPr>
            <a:xfrm>
              <a:off x="7598966" y="2729111"/>
              <a:ext cx="2635845" cy="2348607"/>
            </a:xfrm>
            <a:prstGeom prst="roundRect">
              <a:avLst>
                <a:gd name="adj" fmla="val 3548"/>
              </a:avLst>
            </a:prstGeom>
            <a:solidFill>
              <a:srgbClr val="EBD0FB"/>
            </a:solidFill>
            <a:ln w="13811">
              <a:solidFill>
                <a:srgbClr val="D7A1F7"/>
              </a:solidFill>
              <a:prstDash val="solid"/>
            </a:ln>
          </p:spPr>
        </p:sp>
        <p:sp>
          <p:nvSpPr>
            <p:cNvPr id="12" name="Text 9"/>
            <p:cNvSpPr/>
            <p:nvPr/>
          </p:nvSpPr>
          <p:spPr>
            <a:xfrm>
              <a:off x="7795618" y="2925762"/>
              <a:ext cx="1851620" cy="289322"/>
            </a:xfrm>
            <a:prstGeom prst="rect">
              <a:avLst/>
            </a:prstGeom>
            <a:noFill/>
            <a:ln/>
          </p:spPr>
          <p:txBody>
            <a:bodyPr wrap="none" rtlCol="0" anchor="t"/>
            <a:lstStyle/>
            <a:p>
              <a:pPr algn="just">
                <a:lnSpc>
                  <a:spcPts val="2278"/>
                </a:lnSpc>
              </a:pPr>
              <a:r>
                <a:rPr lang="en-US" sz="3200" b="1" kern="0" spc="-37" dirty="0">
                  <a:solidFill>
                    <a:srgbClr val="272525"/>
                  </a:solidFill>
                  <a:latin typeface="adonis-web" pitchFamily="34" charset="0"/>
                  <a:ea typeface="adonis-web" pitchFamily="34" charset="-122"/>
                  <a:cs typeface="adonis-web" pitchFamily="34" charset="-120"/>
                </a:rPr>
                <a:t>Radioactivity</a:t>
              </a:r>
              <a:endParaRPr lang="en-US" sz="3200" dirty="0"/>
            </a:p>
          </p:txBody>
        </p:sp>
        <p:sp>
          <p:nvSpPr>
            <p:cNvPr id="13" name="Text 10"/>
            <p:cNvSpPr/>
            <p:nvPr/>
          </p:nvSpPr>
          <p:spPr>
            <a:xfrm>
              <a:off x="7795618" y="3400227"/>
              <a:ext cx="2242543" cy="1480840"/>
            </a:xfrm>
            <a:prstGeom prst="rect">
              <a:avLst/>
            </a:prstGeom>
            <a:noFill/>
            <a:ln/>
          </p:spPr>
          <p:txBody>
            <a:bodyPr wrap="square" rtlCol="0" anchor="t"/>
            <a:lstStyle/>
            <a:p>
              <a:pPr algn="just">
                <a:lnSpc>
                  <a:spcPts val="2332"/>
                </a:lnSpc>
              </a:pPr>
              <a:r>
                <a:rPr lang="en-US" sz="2400" kern="0" spc="-29" dirty="0">
                  <a:solidFill>
                    <a:srgbClr val="272525"/>
                  </a:solidFill>
                  <a:latin typeface="Source Sans Pro" pitchFamily="34" charset="0"/>
                  <a:ea typeface="Source Sans Pro" pitchFamily="34" charset="-122"/>
                  <a:cs typeface="Source Sans Pro" pitchFamily="34" charset="-120"/>
                </a:rPr>
                <a:t>Radioactivity is the spontaneous decay of unstable atomic nuclei, releasing energy in the form of particles and radiation.</a:t>
              </a:r>
              <a:endParaRPr lang="en-US" sz="2400" dirty="0"/>
            </a:p>
          </p:txBody>
        </p:sp>
      </p:grpSp>
    </p:spTree>
    <p:extLst>
      <p:ext uri="{BB962C8B-B14F-4D97-AF65-F5344CB8AC3E}">
        <p14:creationId xmlns:p14="http://schemas.microsoft.com/office/powerpoint/2010/main" val="438406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18843"/>
          <a:stretch/>
        </p:blipFill>
        <p:spPr>
          <a:xfrm>
            <a:off x="788255" y="166687"/>
            <a:ext cx="10273445" cy="6253163"/>
          </a:xfrm>
          <a:prstGeom prst="rect">
            <a:avLst/>
          </a:prstGeom>
        </p:spPr>
      </p:pic>
    </p:spTree>
    <p:extLst>
      <p:ext uri="{BB962C8B-B14F-4D97-AF65-F5344CB8AC3E}">
        <p14:creationId xmlns:p14="http://schemas.microsoft.com/office/powerpoint/2010/main" val="14663099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cstate="print"/>
          <a:srcRect/>
          <a:stretch>
            <a:fillRect/>
          </a:stretch>
        </p:blipFill>
        <p:spPr bwMode="auto">
          <a:xfrm>
            <a:off x="5433413" y="4058584"/>
            <a:ext cx="3058022" cy="2799416"/>
          </a:xfrm>
          <a:prstGeom prst="rect">
            <a:avLst/>
          </a:prstGeom>
          <a:noFill/>
          <a:ln w="9525">
            <a:noFill/>
            <a:miter lim="800000"/>
            <a:headEnd/>
            <a:tailEnd/>
          </a:ln>
        </p:spPr>
      </p:pic>
      <p:pic>
        <p:nvPicPr>
          <p:cNvPr id="3" name="Picture 5" descr="sign for radioactivity"/>
          <p:cNvPicPr>
            <a:picLocks noGrp="1" noChangeAspect="1" noChangeArrowheads="1"/>
          </p:cNvPicPr>
          <p:nvPr>
            <p:ph idx="1"/>
          </p:nvPr>
        </p:nvPicPr>
        <p:blipFill>
          <a:blip r:embed="rId3" cstate="print"/>
          <a:srcRect l="8829" t="20886" r="12485" b="4986"/>
          <a:stretch>
            <a:fillRect/>
          </a:stretch>
        </p:blipFill>
        <p:spPr>
          <a:xfrm>
            <a:off x="9415360" y="4548694"/>
            <a:ext cx="2636196" cy="2169268"/>
          </a:xfrm>
        </p:spPr>
      </p:pic>
      <p:sp>
        <p:nvSpPr>
          <p:cNvPr id="4" name="Rectangle 3"/>
          <p:cNvSpPr/>
          <p:nvPr/>
        </p:nvSpPr>
        <p:spPr>
          <a:xfrm>
            <a:off x="468592" y="257776"/>
            <a:ext cx="11227094" cy="4770537"/>
          </a:xfrm>
          <a:prstGeom prst="rect">
            <a:avLst/>
          </a:prstGeom>
        </p:spPr>
        <p:txBody>
          <a:bodyPr wrap="square">
            <a:spAutoFit/>
          </a:bodyPr>
          <a:lstStyle/>
          <a:p>
            <a:pPr algn="ctr"/>
            <a:r>
              <a:rPr lang="sr-Latn-RS" sz="3200" b="1" dirty="0" smtClean="0"/>
              <a:t>RADIOACTIVITY</a:t>
            </a:r>
            <a:endParaRPr lang="ru-RU" sz="3200" b="1" dirty="0" smtClean="0"/>
          </a:p>
          <a:p>
            <a:pPr algn="just"/>
            <a:endParaRPr lang="ru-RU" sz="3200" dirty="0" smtClean="0"/>
          </a:p>
          <a:p>
            <a:pPr algn="just"/>
            <a:r>
              <a:rPr lang="en-US" sz="2400" dirty="0"/>
              <a:t>Radioactivity is the release of energy from the decay of the nuclei of certain kinds of atoms and isotopes. Atomic nuclei consist of protons and neutrons bound together in tiny bundles at the center of atoms. Radioactive nuclei are nuclei that are unstable and that decay by emitting energetic particles such as photons, electrons, neutrinos, protons, neutrons, or alphas (two protons and two neutrons bound together). Some of these particles are known as ionizing particles. These are particles with enough energy to knock electrons off atoms or molecules. The degree of radioactivity depends on the fraction of unstable nuclei and how frequently those nuclei decay.</a:t>
            </a:r>
          </a:p>
          <a:p>
            <a:pPr algn="just"/>
            <a:endParaRPr lang="en-US" sz="2400" dirty="0"/>
          </a:p>
        </p:txBody>
      </p:sp>
    </p:spTree>
    <p:extLst>
      <p:ext uri="{BB962C8B-B14F-4D97-AF65-F5344CB8AC3E}">
        <p14:creationId xmlns:p14="http://schemas.microsoft.com/office/powerpoint/2010/main" val="23797880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 name="Object 4"/>
          <p:cNvGraphicFramePr>
            <a:graphicFrameLocks noGrp="1" noChangeAspect="1"/>
          </p:cNvGraphicFramePr>
          <p:nvPr>
            <p:ph sz="quarter" idx="1"/>
            <p:extLst>
              <p:ext uri="{D42A27DB-BD31-4B8C-83A1-F6EECF244321}">
                <p14:modId xmlns:p14="http://schemas.microsoft.com/office/powerpoint/2010/main" val="2881404820"/>
              </p:ext>
            </p:extLst>
          </p:nvPr>
        </p:nvGraphicFramePr>
        <p:xfrm>
          <a:off x="1758950" y="1990725"/>
          <a:ext cx="3048000" cy="2185988"/>
        </p:xfrm>
        <a:graphic>
          <a:graphicData uri="http://schemas.openxmlformats.org/presentationml/2006/ole">
            <mc:AlternateContent xmlns:mc="http://schemas.openxmlformats.org/markup-compatibility/2006">
              <mc:Choice xmlns:v="urn:schemas-microsoft-com:vml" Requires="v">
                <p:oleObj spid="_x0000_s175322" name="Photo Editor Photo" r:id="rId4" imgW="3905795" imgH="2800741" progId="">
                  <p:embed/>
                </p:oleObj>
              </mc:Choice>
              <mc:Fallback>
                <p:oleObj name="Photo Editor Photo" r:id="rId4" imgW="3905795" imgH="2800741" progId="">
                  <p:embed/>
                  <p:pic>
                    <p:nvPicPr>
                      <p:cNvPr id="0" name="Picture 130"/>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8950" y="1990725"/>
                        <a:ext cx="3048000" cy="21859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414" name="Object 6"/>
          <p:cNvGraphicFramePr>
            <a:graphicFrameLocks noGrp="1" noChangeAspect="1"/>
          </p:cNvGraphicFramePr>
          <p:nvPr>
            <p:ph sz="quarter" idx="2"/>
            <p:extLst>
              <p:ext uri="{D42A27DB-BD31-4B8C-83A1-F6EECF244321}">
                <p14:modId xmlns:p14="http://schemas.microsoft.com/office/powerpoint/2010/main" val="3497231607"/>
              </p:ext>
            </p:extLst>
          </p:nvPr>
        </p:nvGraphicFramePr>
        <p:xfrm>
          <a:off x="6450013" y="2030413"/>
          <a:ext cx="3028950" cy="2224087"/>
        </p:xfrm>
        <a:graphic>
          <a:graphicData uri="http://schemas.openxmlformats.org/presentationml/2006/ole">
            <mc:AlternateContent xmlns:mc="http://schemas.openxmlformats.org/markup-compatibility/2006">
              <mc:Choice xmlns:v="urn:schemas-microsoft-com:vml" Requires="v">
                <p:oleObj spid="_x0000_s175323" name="Photo Editor Photo" r:id="rId6" imgW="3905795" imgH="2866667" progId="">
                  <p:embed/>
                </p:oleObj>
              </mc:Choice>
              <mc:Fallback>
                <p:oleObj name="Photo Editor Photo" r:id="rId6" imgW="3905795" imgH="2866667" progId="">
                  <p:embed/>
                  <p:pic>
                    <p:nvPicPr>
                      <p:cNvPr id="0" name="Picture 131"/>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50013" y="2030413"/>
                        <a:ext cx="3028950" cy="2224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417" name="Object 9"/>
          <p:cNvGraphicFramePr>
            <a:graphicFrameLocks noGrp="1" noChangeAspect="1"/>
          </p:cNvGraphicFramePr>
          <p:nvPr>
            <p:ph sz="quarter" idx="3"/>
            <p:extLst>
              <p:ext uri="{D42A27DB-BD31-4B8C-83A1-F6EECF244321}">
                <p14:modId xmlns:p14="http://schemas.microsoft.com/office/powerpoint/2010/main" val="4241380432"/>
              </p:ext>
            </p:extLst>
          </p:nvPr>
        </p:nvGraphicFramePr>
        <p:xfrm>
          <a:off x="1787525" y="4329113"/>
          <a:ext cx="2990850" cy="2185987"/>
        </p:xfrm>
        <a:graphic>
          <a:graphicData uri="http://schemas.openxmlformats.org/presentationml/2006/ole">
            <mc:AlternateContent xmlns:mc="http://schemas.openxmlformats.org/markup-compatibility/2006">
              <mc:Choice xmlns:v="urn:schemas-microsoft-com:vml" Requires="v">
                <p:oleObj spid="_x0000_s175324" name="Photo Editor Photo" r:id="rId8" imgW="3895238" imgH="2847619" progId="">
                  <p:embed/>
                </p:oleObj>
              </mc:Choice>
              <mc:Fallback>
                <p:oleObj name="Photo Editor Photo" r:id="rId8" imgW="3895238" imgH="2847619" progId="">
                  <p:embed/>
                  <p:pic>
                    <p:nvPicPr>
                      <p:cNvPr id="0" name="Picture 132"/>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87525" y="4329113"/>
                        <a:ext cx="2990850" cy="21859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420" name="Object 12"/>
          <p:cNvGraphicFramePr>
            <a:graphicFrameLocks noGrp="1" noChangeAspect="1"/>
          </p:cNvGraphicFramePr>
          <p:nvPr>
            <p:ph sz="quarter" idx="4"/>
            <p:extLst>
              <p:ext uri="{D42A27DB-BD31-4B8C-83A1-F6EECF244321}">
                <p14:modId xmlns:p14="http://schemas.microsoft.com/office/powerpoint/2010/main" val="171678626"/>
              </p:ext>
            </p:extLst>
          </p:nvPr>
        </p:nvGraphicFramePr>
        <p:xfrm>
          <a:off x="6597650" y="4478338"/>
          <a:ext cx="3024188" cy="2184400"/>
        </p:xfrm>
        <a:graphic>
          <a:graphicData uri="http://schemas.openxmlformats.org/presentationml/2006/ole">
            <mc:AlternateContent xmlns:mc="http://schemas.openxmlformats.org/markup-compatibility/2006">
              <mc:Choice xmlns:v="urn:schemas-microsoft-com:vml" Requires="v">
                <p:oleObj spid="_x0000_s175325" name="Photo Editor Photo" r:id="rId10" imgW="3943901" imgH="2847619" progId="">
                  <p:embed/>
                </p:oleObj>
              </mc:Choice>
              <mc:Fallback>
                <p:oleObj name="Photo Editor Photo" r:id="rId10" imgW="3943901" imgH="2847619" progId="">
                  <p:embed/>
                  <p:pic>
                    <p:nvPicPr>
                      <p:cNvPr id="0" name="Picture 133"/>
                      <p:cNvPicPr>
                        <a:picLocks noGrp="1"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97650" y="4478338"/>
                        <a:ext cx="3024188" cy="218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p:nvPr/>
        </p:nvSpPr>
        <p:spPr>
          <a:xfrm>
            <a:off x="3904983" y="354813"/>
            <a:ext cx="4526367" cy="584775"/>
          </a:xfrm>
          <a:prstGeom prst="rect">
            <a:avLst/>
          </a:prstGeom>
        </p:spPr>
        <p:txBody>
          <a:bodyPr wrap="none">
            <a:spAutoFit/>
          </a:bodyPr>
          <a:lstStyle/>
          <a:p>
            <a:r>
              <a:rPr lang="sr-Latn-RS" sz="3200" b="1" dirty="0" smtClean="0"/>
              <a:t>RADIOACTIVE DECAY</a:t>
            </a:r>
            <a:endParaRPr lang="ru-RU" sz="3200" b="1" dirty="0"/>
          </a:p>
        </p:txBody>
      </p:sp>
      <p:sp>
        <p:nvSpPr>
          <p:cNvPr id="8" name="Text 7"/>
          <p:cNvSpPr/>
          <p:nvPr/>
        </p:nvSpPr>
        <p:spPr>
          <a:xfrm>
            <a:off x="333375" y="1056084"/>
            <a:ext cx="11506200" cy="710803"/>
          </a:xfrm>
          <a:prstGeom prst="rect">
            <a:avLst/>
          </a:prstGeom>
          <a:noFill/>
          <a:ln/>
        </p:spPr>
        <p:txBody>
          <a:bodyPr wrap="square" rtlCol="0" anchor="t"/>
          <a:lstStyle/>
          <a:p>
            <a:pPr marL="0" indent="0">
              <a:lnSpc>
                <a:spcPts val="2799"/>
              </a:lnSpc>
              <a:buNone/>
            </a:pPr>
            <a:r>
              <a:rPr lang="en-US" sz="2000" dirty="0">
                <a:latin typeface="Mukta" pitchFamily="34" charset="0"/>
                <a:ea typeface="Mukta" pitchFamily="34" charset="-122"/>
                <a:cs typeface="Mukta" pitchFamily="34" charset="-120"/>
              </a:rPr>
              <a:t>Radioactive decay is a random process, but it follows a specific pattern. The decay rate can be described by the half-life of an isotope.</a:t>
            </a:r>
            <a:endParaRPr lang="en-US" sz="2000" dirty="0"/>
          </a:p>
        </p:txBody>
      </p:sp>
    </p:spTree>
    <p:custDataLst>
      <p:tags r:id="rId2"/>
    </p:custDataLst>
    <p:extLst>
      <p:ext uri="{BB962C8B-B14F-4D97-AF65-F5344CB8AC3E}">
        <p14:creationId xmlns:p14="http://schemas.microsoft.com/office/powerpoint/2010/main" val="3429327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4"/>
                                        </p:tgtEl>
                                        <p:attrNameLst>
                                          <p:attrName>style.visibility</p:attrName>
                                        </p:attrNameLst>
                                      </p:cBhvr>
                                      <p:to>
                                        <p:strVal val="visible"/>
                                      </p:to>
                                    </p:set>
                                    <p:anim calcmode="lin" valueType="num">
                                      <p:cBhvr additive="base">
                                        <p:cTn id="7" dur="500" fill="hold"/>
                                        <p:tgtEl>
                                          <p:spTgt spid="17414"/>
                                        </p:tgtEl>
                                        <p:attrNameLst>
                                          <p:attrName>ppt_x</p:attrName>
                                        </p:attrNameLst>
                                      </p:cBhvr>
                                      <p:tavLst>
                                        <p:tav tm="0">
                                          <p:val>
                                            <p:strVal val="#ppt_x"/>
                                          </p:val>
                                        </p:tav>
                                        <p:tav tm="100000">
                                          <p:val>
                                            <p:strVal val="#ppt_x"/>
                                          </p:val>
                                        </p:tav>
                                      </p:tavLst>
                                    </p:anim>
                                    <p:anim calcmode="lin" valueType="num">
                                      <p:cBhvr additive="base">
                                        <p:cTn id="8"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17"/>
                                        </p:tgtEl>
                                        <p:attrNameLst>
                                          <p:attrName>style.visibility</p:attrName>
                                        </p:attrNameLst>
                                      </p:cBhvr>
                                      <p:to>
                                        <p:strVal val="visible"/>
                                      </p:to>
                                    </p:set>
                                    <p:anim calcmode="lin" valueType="num">
                                      <p:cBhvr additive="base">
                                        <p:cTn id="13" dur="500" fill="hold"/>
                                        <p:tgtEl>
                                          <p:spTgt spid="17417"/>
                                        </p:tgtEl>
                                        <p:attrNameLst>
                                          <p:attrName>ppt_x</p:attrName>
                                        </p:attrNameLst>
                                      </p:cBhvr>
                                      <p:tavLst>
                                        <p:tav tm="0">
                                          <p:val>
                                            <p:strVal val="#ppt_x"/>
                                          </p:val>
                                        </p:tav>
                                        <p:tav tm="100000">
                                          <p:val>
                                            <p:strVal val="#ppt_x"/>
                                          </p:val>
                                        </p:tav>
                                      </p:tavLst>
                                    </p:anim>
                                    <p:anim calcmode="lin" valueType="num">
                                      <p:cBhvr additive="base">
                                        <p:cTn id="14" dur="500" fill="hold"/>
                                        <p:tgtEl>
                                          <p:spTgt spid="174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420"/>
                                        </p:tgtEl>
                                        <p:attrNameLst>
                                          <p:attrName>style.visibility</p:attrName>
                                        </p:attrNameLst>
                                      </p:cBhvr>
                                      <p:to>
                                        <p:strVal val="visible"/>
                                      </p:to>
                                    </p:set>
                                    <p:anim calcmode="lin" valueType="num">
                                      <p:cBhvr additive="base">
                                        <p:cTn id="19" dur="500" fill="hold"/>
                                        <p:tgtEl>
                                          <p:spTgt spid="17420"/>
                                        </p:tgtEl>
                                        <p:attrNameLst>
                                          <p:attrName>ppt_x</p:attrName>
                                        </p:attrNameLst>
                                      </p:cBhvr>
                                      <p:tavLst>
                                        <p:tav tm="0">
                                          <p:val>
                                            <p:strVal val="#ppt_x"/>
                                          </p:val>
                                        </p:tav>
                                        <p:tav tm="100000">
                                          <p:val>
                                            <p:strVal val="#ppt_x"/>
                                          </p:val>
                                        </p:tav>
                                      </p:tavLst>
                                    </p:anim>
                                    <p:anim calcmode="lin" valueType="num">
                                      <p:cBhvr additive="base">
                                        <p:cTn id="20"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4990108" y="417414"/>
            <a:ext cx="3703241" cy="578644"/>
          </a:xfrm>
          <a:prstGeom prst="rect">
            <a:avLst/>
          </a:prstGeom>
          <a:noFill/>
          <a:ln/>
        </p:spPr>
        <p:txBody>
          <a:bodyPr wrap="none" rtlCol="0" anchor="t"/>
          <a:lstStyle/>
          <a:p>
            <a:pPr>
              <a:lnSpc>
                <a:spcPts val="4556"/>
              </a:lnSpc>
            </a:pPr>
            <a:r>
              <a:rPr lang="en-US" sz="4000" dirty="0">
                <a:latin typeface="Prompt" pitchFamily="34" charset="0"/>
                <a:ea typeface="Prompt" pitchFamily="34" charset="-122"/>
                <a:cs typeface="Prompt" pitchFamily="34" charset="-120"/>
              </a:rPr>
              <a:t>Half-Life</a:t>
            </a:r>
            <a:endParaRPr lang="en-US" sz="4000" dirty="0"/>
          </a:p>
        </p:txBody>
      </p:sp>
      <p:sp>
        <p:nvSpPr>
          <p:cNvPr id="5" name="Shape 2"/>
          <p:cNvSpPr/>
          <p:nvPr/>
        </p:nvSpPr>
        <p:spPr>
          <a:xfrm>
            <a:off x="618133" y="1742282"/>
            <a:ext cx="416619" cy="416619"/>
          </a:xfrm>
          <a:prstGeom prst="roundRect">
            <a:avLst>
              <a:gd name="adj" fmla="val 20000"/>
            </a:avLst>
          </a:prstGeom>
          <a:solidFill>
            <a:srgbClr val="542C49"/>
          </a:solidFill>
          <a:ln w="13811">
            <a:solidFill>
              <a:srgbClr val="643557"/>
            </a:solidFill>
            <a:prstDash val="solid"/>
          </a:ln>
        </p:spPr>
      </p:sp>
      <p:sp>
        <p:nvSpPr>
          <p:cNvPr id="6" name="Text 3"/>
          <p:cNvSpPr/>
          <p:nvPr/>
        </p:nvSpPr>
        <p:spPr>
          <a:xfrm>
            <a:off x="775593" y="1777008"/>
            <a:ext cx="101600" cy="347068"/>
          </a:xfrm>
          <a:prstGeom prst="rect">
            <a:avLst/>
          </a:prstGeom>
          <a:noFill/>
          <a:ln/>
        </p:spPr>
        <p:txBody>
          <a:bodyPr wrap="none" rtlCol="0" anchor="t"/>
          <a:lstStyle/>
          <a:p>
            <a:pPr algn="ctr">
              <a:lnSpc>
                <a:spcPts val="2734"/>
              </a:lnSpc>
            </a:pPr>
            <a:r>
              <a:rPr lang="en-US" sz="3200" dirty="0">
                <a:solidFill>
                  <a:schemeClr val="bg1"/>
                </a:solidFill>
                <a:latin typeface="Prompt" pitchFamily="34" charset="0"/>
                <a:ea typeface="Prompt" pitchFamily="34" charset="-122"/>
                <a:cs typeface="Prompt" pitchFamily="34" charset="-120"/>
              </a:rPr>
              <a:t>1</a:t>
            </a:r>
            <a:endParaRPr lang="en-US" sz="3200" dirty="0">
              <a:solidFill>
                <a:schemeClr val="bg1"/>
              </a:solidFill>
            </a:endParaRPr>
          </a:p>
        </p:txBody>
      </p:sp>
      <p:sp>
        <p:nvSpPr>
          <p:cNvPr id="7" name="Text 4"/>
          <p:cNvSpPr/>
          <p:nvPr/>
        </p:nvSpPr>
        <p:spPr>
          <a:xfrm>
            <a:off x="1219894" y="1805881"/>
            <a:ext cx="1851620" cy="289322"/>
          </a:xfrm>
          <a:prstGeom prst="rect">
            <a:avLst/>
          </a:prstGeom>
          <a:noFill/>
          <a:ln/>
        </p:spPr>
        <p:txBody>
          <a:bodyPr wrap="none" rtlCol="0" anchor="t"/>
          <a:lstStyle/>
          <a:p>
            <a:pPr>
              <a:lnSpc>
                <a:spcPts val="2278"/>
              </a:lnSpc>
            </a:pPr>
            <a:r>
              <a:rPr lang="en-US" sz="2800" dirty="0">
                <a:latin typeface="Prompt" pitchFamily="34" charset="0"/>
                <a:ea typeface="Prompt" pitchFamily="34" charset="-122"/>
                <a:cs typeface="Prompt" pitchFamily="34" charset="-120"/>
              </a:rPr>
              <a:t>Definition</a:t>
            </a:r>
            <a:endParaRPr lang="en-US" sz="2800" dirty="0"/>
          </a:p>
        </p:txBody>
      </p:sp>
      <p:sp>
        <p:nvSpPr>
          <p:cNvPr id="8" name="Text 5"/>
          <p:cNvSpPr/>
          <p:nvPr/>
        </p:nvSpPr>
        <p:spPr>
          <a:xfrm>
            <a:off x="1219895" y="2280344"/>
            <a:ext cx="2421334" cy="1184672"/>
          </a:xfrm>
          <a:prstGeom prst="rect">
            <a:avLst/>
          </a:prstGeom>
          <a:noFill/>
          <a:ln/>
        </p:spPr>
        <p:txBody>
          <a:bodyPr wrap="square" rtlCol="0" anchor="t"/>
          <a:lstStyle/>
          <a:p>
            <a:pPr>
              <a:lnSpc>
                <a:spcPts val="2332"/>
              </a:lnSpc>
            </a:pPr>
            <a:r>
              <a:rPr lang="en-US" sz="2000" dirty="0">
                <a:latin typeface="Mukta" pitchFamily="34" charset="0"/>
                <a:ea typeface="Mukta" pitchFamily="34" charset="-122"/>
                <a:cs typeface="Mukta" pitchFamily="34" charset="-120"/>
              </a:rPr>
              <a:t>Half-life is the time it takes for half of the atoms in a sample to decay. It depends on the type of isotope and its decay rate.</a:t>
            </a:r>
            <a:endParaRPr lang="en-US" sz="2000" dirty="0"/>
          </a:p>
        </p:txBody>
      </p:sp>
      <p:sp>
        <p:nvSpPr>
          <p:cNvPr id="9" name="Shape 6"/>
          <p:cNvSpPr/>
          <p:nvPr/>
        </p:nvSpPr>
        <p:spPr>
          <a:xfrm>
            <a:off x="3826371" y="1742282"/>
            <a:ext cx="416619" cy="416619"/>
          </a:xfrm>
          <a:prstGeom prst="roundRect">
            <a:avLst>
              <a:gd name="adj" fmla="val 20000"/>
            </a:avLst>
          </a:prstGeom>
          <a:solidFill>
            <a:srgbClr val="542C49"/>
          </a:solidFill>
          <a:ln w="13811">
            <a:solidFill>
              <a:srgbClr val="643557"/>
            </a:solidFill>
            <a:prstDash val="solid"/>
          </a:ln>
        </p:spPr>
      </p:sp>
      <p:sp>
        <p:nvSpPr>
          <p:cNvPr id="10" name="Text 7"/>
          <p:cNvSpPr/>
          <p:nvPr/>
        </p:nvSpPr>
        <p:spPr>
          <a:xfrm>
            <a:off x="3952081" y="1777008"/>
            <a:ext cx="165100" cy="347068"/>
          </a:xfrm>
          <a:prstGeom prst="rect">
            <a:avLst/>
          </a:prstGeom>
          <a:noFill/>
          <a:ln/>
        </p:spPr>
        <p:txBody>
          <a:bodyPr wrap="none" rtlCol="0" anchor="t"/>
          <a:lstStyle/>
          <a:p>
            <a:pPr algn="ctr">
              <a:lnSpc>
                <a:spcPts val="2734"/>
              </a:lnSpc>
            </a:pPr>
            <a:r>
              <a:rPr lang="en-US" sz="3200" dirty="0">
                <a:solidFill>
                  <a:schemeClr val="bg1"/>
                </a:solidFill>
                <a:latin typeface="Prompt" pitchFamily="34" charset="0"/>
                <a:ea typeface="Prompt" pitchFamily="34" charset="-122"/>
                <a:cs typeface="Prompt" pitchFamily="34" charset="-120"/>
              </a:rPr>
              <a:t>2</a:t>
            </a:r>
            <a:endParaRPr lang="en-US" sz="3200" dirty="0">
              <a:solidFill>
                <a:schemeClr val="bg1"/>
              </a:solidFill>
            </a:endParaRPr>
          </a:p>
        </p:txBody>
      </p:sp>
      <p:sp>
        <p:nvSpPr>
          <p:cNvPr id="11" name="Text 8"/>
          <p:cNvSpPr/>
          <p:nvPr/>
        </p:nvSpPr>
        <p:spPr>
          <a:xfrm>
            <a:off x="4428133" y="1805881"/>
            <a:ext cx="1851620" cy="289322"/>
          </a:xfrm>
          <a:prstGeom prst="rect">
            <a:avLst/>
          </a:prstGeom>
          <a:noFill/>
          <a:ln/>
        </p:spPr>
        <p:txBody>
          <a:bodyPr wrap="none" rtlCol="0" anchor="t"/>
          <a:lstStyle/>
          <a:p>
            <a:pPr>
              <a:lnSpc>
                <a:spcPts val="2278"/>
              </a:lnSpc>
            </a:pPr>
            <a:r>
              <a:rPr lang="en-US" sz="2800" dirty="0">
                <a:latin typeface="Prompt" pitchFamily="34" charset="0"/>
                <a:ea typeface="Prompt" pitchFamily="34" charset="-122"/>
                <a:cs typeface="Prompt" pitchFamily="34" charset="-120"/>
              </a:rPr>
              <a:t>Significance</a:t>
            </a:r>
            <a:endParaRPr lang="en-US" sz="2800" dirty="0"/>
          </a:p>
        </p:txBody>
      </p:sp>
      <p:sp>
        <p:nvSpPr>
          <p:cNvPr id="12" name="Text 9"/>
          <p:cNvSpPr/>
          <p:nvPr/>
        </p:nvSpPr>
        <p:spPr>
          <a:xfrm>
            <a:off x="4428133" y="2280344"/>
            <a:ext cx="2915642" cy="1480840"/>
          </a:xfrm>
          <a:prstGeom prst="rect">
            <a:avLst/>
          </a:prstGeom>
          <a:noFill/>
          <a:ln/>
        </p:spPr>
        <p:txBody>
          <a:bodyPr wrap="square" rtlCol="0" anchor="t"/>
          <a:lstStyle/>
          <a:p>
            <a:pPr>
              <a:lnSpc>
                <a:spcPts val="2332"/>
              </a:lnSpc>
            </a:pPr>
            <a:r>
              <a:rPr lang="en-US" sz="2000" dirty="0">
                <a:latin typeface="Mukta" pitchFamily="34" charset="0"/>
                <a:ea typeface="Mukta" pitchFamily="34" charset="-122"/>
                <a:cs typeface="Mukta" pitchFamily="34" charset="-120"/>
              </a:rPr>
              <a:t>Half-life is an important parameter in many fields, from radiocarbon dating to nuclear </a:t>
            </a:r>
            <a:r>
              <a:rPr lang="en-US" sz="2000" dirty="0" smtClean="0">
                <a:latin typeface="Mukta" pitchFamily="34" charset="0"/>
                <a:ea typeface="Mukta" pitchFamily="34" charset="-122"/>
                <a:cs typeface="Mukta" pitchFamily="34" charset="-120"/>
              </a:rPr>
              <a:t>medicine</a:t>
            </a:r>
            <a:endParaRPr lang="en-US" sz="2000" dirty="0"/>
          </a:p>
        </p:txBody>
      </p:sp>
      <p:sp>
        <p:nvSpPr>
          <p:cNvPr id="13" name="Shape 10"/>
          <p:cNvSpPr/>
          <p:nvPr/>
        </p:nvSpPr>
        <p:spPr>
          <a:xfrm>
            <a:off x="7600653" y="1707457"/>
            <a:ext cx="416619" cy="416619"/>
          </a:xfrm>
          <a:prstGeom prst="roundRect">
            <a:avLst>
              <a:gd name="adj" fmla="val 20000"/>
            </a:avLst>
          </a:prstGeom>
          <a:solidFill>
            <a:srgbClr val="542C49"/>
          </a:solidFill>
          <a:ln w="13811">
            <a:solidFill>
              <a:srgbClr val="643557"/>
            </a:solidFill>
            <a:prstDash val="solid"/>
          </a:ln>
        </p:spPr>
      </p:sp>
      <p:sp>
        <p:nvSpPr>
          <p:cNvPr id="14" name="Text 11"/>
          <p:cNvSpPr/>
          <p:nvPr/>
        </p:nvSpPr>
        <p:spPr>
          <a:xfrm>
            <a:off x="7729587" y="1742282"/>
            <a:ext cx="158750" cy="347068"/>
          </a:xfrm>
          <a:prstGeom prst="rect">
            <a:avLst/>
          </a:prstGeom>
          <a:noFill/>
          <a:ln/>
        </p:spPr>
        <p:txBody>
          <a:bodyPr wrap="none" rtlCol="0" anchor="t"/>
          <a:lstStyle/>
          <a:p>
            <a:pPr algn="ctr">
              <a:lnSpc>
                <a:spcPts val="2734"/>
              </a:lnSpc>
            </a:pPr>
            <a:r>
              <a:rPr lang="en-US" sz="3200" dirty="0">
                <a:solidFill>
                  <a:schemeClr val="bg1"/>
                </a:solidFill>
                <a:latin typeface="Prompt" pitchFamily="34" charset="0"/>
                <a:ea typeface="Prompt" pitchFamily="34" charset="-122"/>
                <a:cs typeface="Prompt" pitchFamily="34" charset="-120"/>
              </a:rPr>
              <a:t>3</a:t>
            </a:r>
            <a:endParaRPr lang="en-US" sz="3200" dirty="0">
              <a:solidFill>
                <a:schemeClr val="bg1"/>
              </a:solidFill>
            </a:endParaRPr>
          </a:p>
        </p:txBody>
      </p:sp>
      <p:sp>
        <p:nvSpPr>
          <p:cNvPr id="15" name="Text 12"/>
          <p:cNvSpPr/>
          <p:nvPr/>
        </p:nvSpPr>
        <p:spPr>
          <a:xfrm>
            <a:off x="8277919" y="1800028"/>
            <a:ext cx="1851620" cy="289322"/>
          </a:xfrm>
          <a:prstGeom prst="rect">
            <a:avLst/>
          </a:prstGeom>
          <a:noFill/>
          <a:ln/>
        </p:spPr>
        <p:txBody>
          <a:bodyPr wrap="none" rtlCol="0" anchor="t"/>
          <a:lstStyle/>
          <a:p>
            <a:pPr>
              <a:lnSpc>
                <a:spcPts val="2278"/>
              </a:lnSpc>
            </a:pPr>
            <a:r>
              <a:rPr lang="en-US" sz="2800" dirty="0">
                <a:latin typeface="Prompt" pitchFamily="34" charset="0"/>
                <a:ea typeface="Prompt" pitchFamily="34" charset="-122"/>
                <a:cs typeface="Prompt" pitchFamily="34" charset="-120"/>
              </a:rPr>
              <a:t>Calculations</a:t>
            </a:r>
            <a:endParaRPr lang="en-US" sz="2800" dirty="0"/>
          </a:p>
        </p:txBody>
      </p:sp>
      <p:sp>
        <p:nvSpPr>
          <p:cNvPr id="16" name="Text 13"/>
          <p:cNvSpPr/>
          <p:nvPr/>
        </p:nvSpPr>
        <p:spPr>
          <a:xfrm>
            <a:off x="8201720" y="2428428"/>
            <a:ext cx="3628329" cy="592336"/>
          </a:xfrm>
          <a:prstGeom prst="rect">
            <a:avLst/>
          </a:prstGeom>
          <a:noFill/>
          <a:ln/>
        </p:spPr>
        <p:txBody>
          <a:bodyPr wrap="square" rtlCol="0" anchor="t"/>
          <a:lstStyle/>
          <a:p>
            <a:pPr>
              <a:lnSpc>
                <a:spcPts val="2332"/>
              </a:lnSpc>
            </a:pPr>
            <a:r>
              <a:rPr lang="en-US" sz="2000" dirty="0">
                <a:latin typeface="Mukta" pitchFamily="34" charset="0"/>
                <a:ea typeface="Mukta" pitchFamily="34" charset="-122"/>
                <a:cs typeface="Mukta" pitchFamily="34" charset="-120"/>
              </a:rPr>
              <a:t>Half-life calculations can be used to predict the decay of radioactive </a:t>
            </a:r>
            <a:r>
              <a:rPr lang="en-US" sz="2000" dirty="0" smtClean="0">
                <a:latin typeface="Mukta" pitchFamily="34" charset="0"/>
                <a:ea typeface="Mukta" pitchFamily="34" charset="-122"/>
                <a:cs typeface="Mukta" pitchFamily="34" charset="-120"/>
              </a:rPr>
              <a:t>material.</a:t>
            </a:r>
            <a:endParaRPr lang="en-US" sz="2000" dirty="0"/>
          </a:p>
        </p:txBody>
      </p:sp>
      <p:graphicFrame>
        <p:nvGraphicFramePr>
          <p:cNvPr id="19" name="Object 7"/>
          <p:cNvGraphicFramePr>
            <a:graphicFrameLocks noChangeAspect="1"/>
          </p:cNvGraphicFramePr>
          <p:nvPr>
            <p:extLst>
              <p:ext uri="{D42A27DB-BD31-4B8C-83A1-F6EECF244321}">
                <p14:modId xmlns:p14="http://schemas.microsoft.com/office/powerpoint/2010/main" val="4172909066"/>
              </p:ext>
            </p:extLst>
          </p:nvPr>
        </p:nvGraphicFramePr>
        <p:xfrm>
          <a:off x="7607499" y="418284"/>
          <a:ext cx="1085850" cy="665559"/>
        </p:xfrm>
        <a:graphic>
          <a:graphicData uri="http://schemas.openxmlformats.org/presentationml/2006/ole">
            <mc:AlternateContent xmlns:mc="http://schemas.openxmlformats.org/markup-compatibility/2006">
              <mc:Choice xmlns:v="urn:schemas-microsoft-com:vml" Requires="v">
                <p:oleObj spid="_x0000_s224274" name="Equation" r:id="rId4" imgW="660113" imgH="406224" progId="">
                  <p:embed/>
                </p:oleObj>
              </mc:Choice>
              <mc:Fallback>
                <p:oleObj name="Equation" r:id="rId4" imgW="660113" imgH="406224"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07499" y="418284"/>
                        <a:ext cx="1085850" cy="665559"/>
                      </a:xfrm>
                      <a:prstGeom prst="rect">
                        <a:avLst/>
                      </a:prstGeom>
                      <a:solidFill>
                        <a:srgbClr val="FFFF00"/>
                      </a:solidFill>
                    </p:spPr>
                  </p:pic>
                </p:oleObj>
              </mc:Fallback>
            </mc:AlternateContent>
          </a:graphicData>
        </a:graphic>
      </p:graphicFrame>
      <p:pic>
        <p:nvPicPr>
          <p:cNvPr id="20" name="Picture 8"/>
          <p:cNvPicPr>
            <a:picLocks noChangeAspect="1" noChangeArrowheads="1"/>
          </p:cNvPicPr>
          <p:nvPr/>
        </p:nvPicPr>
        <p:blipFill>
          <a:blip r:embed="rId6" cstate="print"/>
          <a:srcRect/>
          <a:stretch>
            <a:fillRect/>
          </a:stretch>
        </p:blipFill>
        <p:spPr bwMode="auto">
          <a:xfrm>
            <a:off x="9172575" y="3587970"/>
            <a:ext cx="2914623" cy="3175059"/>
          </a:xfrm>
          <a:prstGeom prst="rect">
            <a:avLst/>
          </a:prstGeom>
          <a:noFill/>
          <a:ln w="9525">
            <a:noFill/>
            <a:miter lim="800000"/>
            <a:headEnd/>
            <a:tailEnd/>
          </a:ln>
        </p:spPr>
      </p:pic>
    </p:spTree>
    <p:extLst>
      <p:ext uri="{BB962C8B-B14F-4D97-AF65-F5344CB8AC3E}">
        <p14:creationId xmlns:p14="http://schemas.microsoft.com/office/powerpoint/2010/main" val="1304798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3" name="Picture 12"/>
          <p:cNvPicPr>
            <a:picLocks noChangeAspect="1" noChangeArrowheads="1"/>
          </p:cNvPicPr>
          <p:nvPr/>
        </p:nvPicPr>
        <p:blipFill>
          <a:blip r:embed="rId3" cstate="print"/>
          <a:srcRect/>
          <a:stretch>
            <a:fillRect/>
          </a:stretch>
        </p:blipFill>
        <p:spPr bwMode="auto">
          <a:xfrm>
            <a:off x="803565" y="488936"/>
            <a:ext cx="4088054" cy="6061448"/>
          </a:xfrm>
          <a:prstGeom prst="rect">
            <a:avLst/>
          </a:prstGeom>
          <a:noFill/>
          <a:ln w="9525">
            <a:noFill/>
            <a:miter lim="800000"/>
            <a:headEnd/>
            <a:tailEnd/>
          </a:ln>
        </p:spPr>
      </p:pic>
      <p:pic>
        <p:nvPicPr>
          <p:cNvPr id="90113" name="Picture 1"/>
          <p:cNvPicPr>
            <a:picLocks noChangeAspect="1" noChangeArrowheads="1"/>
          </p:cNvPicPr>
          <p:nvPr/>
        </p:nvPicPr>
        <p:blipFill>
          <a:blip r:embed="rId4" cstate="print"/>
          <a:srcRect/>
          <a:stretch>
            <a:fillRect/>
          </a:stretch>
        </p:blipFill>
        <p:spPr bwMode="auto">
          <a:xfrm>
            <a:off x="5788455" y="4584526"/>
            <a:ext cx="5419391" cy="1965858"/>
          </a:xfrm>
          <a:prstGeom prst="rect">
            <a:avLst/>
          </a:prstGeom>
          <a:noFill/>
          <a:ln w="9525">
            <a:noFill/>
            <a:miter lim="800000"/>
            <a:headEnd/>
            <a:tailEnd/>
          </a:ln>
        </p:spPr>
      </p:pic>
      <p:sp>
        <p:nvSpPr>
          <p:cNvPr id="90114" name="Rectangle 2"/>
          <p:cNvSpPr>
            <a:spLocks noChangeArrowheads="1"/>
          </p:cNvSpPr>
          <p:nvPr/>
        </p:nvSpPr>
        <p:spPr bwMode="auto">
          <a:xfrm>
            <a:off x="5311120" y="778602"/>
            <a:ext cx="6566844" cy="1177245"/>
          </a:xfrm>
          <a:prstGeom prst="rect">
            <a:avLst/>
          </a:prstGeom>
          <a:noFill/>
          <a:ln w="9525">
            <a:noFill/>
            <a:miter lim="800000"/>
            <a:headEnd/>
            <a:tailEnd/>
          </a:ln>
          <a:effectLst/>
        </p:spPr>
        <p:txBody>
          <a:bodyPr vert="horz" wrap="square" lIns="68580" tIns="34290" rIns="68580" bIns="34290" numCol="1" anchor="ctr" anchorCtr="0" compatLnSpc="1">
            <a:prstTxWarp prst="textNoShape">
              <a:avLst/>
            </a:prstTxWarp>
            <a:spAutoFit/>
          </a:bodyPr>
          <a:lstStyle/>
          <a:p>
            <a:r>
              <a:rPr lang="sr-Latn-RS" sz="2400" b="1" dirty="0" smtClean="0"/>
              <a:t>(Т</a:t>
            </a:r>
            <a:r>
              <a:rPr lang="sr-Latn-RS" sz="2400" b="1" baseline="-25000" dirty="0" smtClean="0"/>
              <a:t>1/2</a:t>
            </a:r>
            <a:r>
              <a:rPr lang="sr-Latn-RS" sz="2400" b="1" dirty="0" smtClean="0"/>
              <a:t>)</a:t>
            </a:r>
            <a:r>
              <a:rPr lang="sr-Latn-RS" sz="2400" b="1" baseline="-25000" dirty="0" smtClean="0"/>
              <a:t>b</a:t>
            </a:r>
            <a:r>
              <a:rPr lang="sr-Latn-RS" sz="2400" dirty="0"/>
              <a:t> </a:t>
            </a:r>
            <a:r>
              <a:rPr lang="en-US" sz="2400" b="1" dirty="0" smtClean="0"/>
              <a:t>BIOLOGICAL HALF-LIFE </a:t>
            </a:r>
            <a:endParaRPr lang="sr-Latn-RS" sz="2400" b="1" dirty="0" smtClean="0"/>
          </a:p>
          <a:p>
            <a:r>
              <a:rPr lang="en-US" sz="2400" dirty="0" smtClean="0"/>
              <a:t>when </a:t>
            </a:r>
            <a:r>
              <a:rPr lang="en-US" sz="2400" dirty="0"/>
              <a:t>the kinetics are governed by multiple independent mechanisms</a:t>
            </a:r>
            <a:r>
              <a:rPr lang="en-US" sz="2400" dirty="0" smtClean="0"/>
              <a:t>.</a:t>
            </a:r>
            <a:endParaRPr lang="en-GB" sz="2400" dirty="0"/>
          </a:p>
        </p:txBody>
      </p:sp>
      <p:sp>
        <p:nvSpPr>
          <p:cNvPr id="5" name="Rectangle 2"/>
          <p:cNvSpPr>
            <a:spLocks noChangeArrowheads="1"/>
          </p:cNvSpPr>
          <p:nvPr/>
        </p:nvSpPr>
        <p:spPr bwMode="auto">
          <a:xfrm>
            <a:off x="5353890" y="2746371"/>
            <a:ext cx="6772114" cy="1546577"/>
          </a:xfrm>
          <a:prstGeom prst="rect">
            <a:avLst/>
          </a:prstGeom>
          <a:noFill/>
          <a:ln w="9525">
            <a:noFill/>
            <a:miter lim="800000"/>
            <a:headEnd/>
            <a:tailEnd/>
          </a:ln>
          <a:effectLst/>
        </p:spPr>
        <p:txBody>
          <a:bodyPr vert="horz" wrap="square" lIns="68580" tIns="34290" rIns="68580" bIns="34290" numCol="1" anchor="ctr" anchorCtr="0" compatLnSpc="1">
            <a:prstTxWarp prst="textNoShape">
              <a:avLst/>
            </a:prstTxWarp>
            <a:spAutoFit/>
          </a:bodyPr>
          <a:lstStyle/>
          <a:p>
            <a:r>
              <a:rPr lang="sr-Latn-RS" sz="2400" b="1" dirty="0" smtClean="0"/>
              <a:t>(Т</a:t>
            </a:r>
            <a:r>
              <a:rPr lang="sr-Latn-RS" sz="2400" b="1" baseline="-25000" dirty="0" smtClean="0"/>
              <a:t>1/2</a:t>
            </a:r>
            <a:r>
              <a:rPr lang="sr-Latn-RS" sz="2400" b="1" dirty="0" smtClean="0"/>
              <a:t>)</a:t>
            </a:r>
            <a:r>
              <a:rPr lang="sr-Latn-RS" sz="2400" b="1" baseline="-25000" dirty="0" smtClean="0"/>
              <a:t>е</a:t>
            </a:r>
            <a:r>
              <a:rPr lang="sr-Latn-RS" sz="2400" dirty="0"/>
              <a:t> </a:t>
            </a:r>
            <a:r>
              <a:rPr lang="en-US" sz="2400" b="1" dirty="0" smtClean="0"/>
              <a:t>EFFECTIVE HALF-LIFE </a:t>
            </a:r>
            <a:endParaRPr lang="sr-Latn-RS" sz="2400" b="1" dirty="0" smtClean="0"/>
          </a:p>
          <a:p>
            <a:r>
              <a:rPr lang="en-US" sz="2400" dirty="0" smtClean="0"/>
              <a:t>is </a:t>
            </a:r>
            <a:r>
              <a:rPr lang="en-US" sz="2400" dirty="0"/>
              <a:t>the rate of accumulation or elimination of a biochemical or pharmacological substance in an organism; it is the analogue </a:t>
            </a:r>
            <a:r>
              <a:rPr lang="en-US" sz="2400" dirty="0" smtClean="0"/>
              <a:t>of</a:t>
            </a:r>
            <a:endParaRPr lang="en-GB" sz="2400" dirty="0"/>
          </a:p>
        </p:txBody>
      </p:sp>
    </p:spTree>
    <p:extLst>
      <p:ext uri="{BB962C8B-B14F-4D97-AF65-F5344CB8AC3E}">
        <p14:creationId xmlns:p14="http://schemas.microsoft.com/office/powerpoint/2010/main" val="14011089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3672880" y="239812"/>
            <a:ext cx="4946650" cy="578644"/>
          </a:xfrm>
          <a:prstGeom prst="rect">
            <a:avLst/>
          </a:prstGeom>
          <a:noFill/>
          <a:ln/>
        </p:spPr>
        <p:txBody>
          <a:bodyPr wrap="none" rtlCol="0" anchor="t"/>
          <a:lstStyle/>
          <a:p>
            <a:pPr>
              <a:lnSpc>
                <a:spcPts val="4556"/>
              </a:lnSpc>
            </a:pPr>
            <a:r>
              <a:rPr lang="en-US" sz="3200" b="1" dirty="0" smtClean="0">
                <a:latin typeface="Prompt" pitchFamily="34" charset="0"/>
                <a:ea typeface="Prompt" pitchFamily="34" charset="-122"/>
                <a:cs typeface="Prompt" pitchFamily="34" charset="-120"/>
              </a:rPr>
              <a:t>UNITS OF MEASUREMENT</a:t>
            </a:r>
            <a:endParaRPr lang="en-US" sz="3200" b="1" dirty="0"/>
          </a:p>
        </p:txBody>
      </p:sp>
      <p:sp>
        <p:nvSpPr>
          <p:cNvPr id="9" name="Text 4"/>
          <p:cNvSpPr/>
          <p:nvPr/>
        </p:nvSpPr>
        <p:spPr>
          <a:xfrm>
            <a:off x="586482" y="1796554"/>
            <a:ext cx="1879600" cy="289322"/>
          </a:xfrm>
          <a:prstGeom prst="rect">
            <a:avLst/>
          </a:prstGeom>
          <a:noFill/>
          <a:ln/>
        </p:spPr>
        <p:txBody>
          <a:bodyPr wrap="none" rtlCol="0" anchor="t"/>
          <a:lstStyle/>
          <a:p>
            <a:pPr>
              <a:lnSpc>
                <a:spcPts val="2278"/>
              </a:lnSpc>
            </a:pPr>
            <a:r>
              <a:rPr lang="en-US" sz="2800" dirty="0">
                <a:latin typeface="Prompt" pitchFamily="34" charset="0"/>
                <a:ea typeface="Prompt" pitchFamily="34" charset="-122"/>
                <a:cs typeface="Prompt" pitchFamily="34" charset="-120"/>
              </a:rPr>
              <a:t>Becquerel, Curie</a:t>
            </a:r>
            <a:endParaRPr lang="en-US" sz="2800" dirty="0"/>
          </a:p>
        </p:txBody>
      </p:sp>
      <p:sp>
        <p:nvSpPr>
          <p:cNvPr id="10" name="Text 5"/>
          <p:cNvSpPr/>
          <p:nvPr/>
        </p:nvSpPr>
        <p:spPr>
          <a:xfrm>
            <a:off x="586482" y="2271019"/>
            <a:ext cx="5947668" cy="888504"/>
          </a:xfrm>
          <a:prstGeom prst="rect">
            <a:avLst/>
          </a:prstGeom>
          <a:noFill/>
          <a:ln/>
        </p:spPr>
        <p:txBody>
          <a:bodyPr wrap="square" rtlCol="0" anchor="t"/>
          <a:lstStyle/>
          <a:p>
            <a:pPr>
              <a:lnSpc>
                <a:spcPts val="2332"/>
              </a:lnSpc>
            </a:pPr>
            <a:r>
              <a:rPr lang="en-US" sz="2000" dirty="0">
                <a:latin typeface="Mukta" pitchFamily="34" charset="0"/>
                <a:ea typeface="Mukta" pitchFamily="34" charset="-122"/>
                <a:cs typeface="Mukta" pitchFamily="34" charset="-120"/>
              </a:rPr>
              <a:t>There are also units of radioactivity measurement, such as the becquerel and curie. They express the rate of decay of radioactive material.</a:t>
            </a:r>
            <a:endParaRPr lang="en-US" sz="2000" dirty="0"/>
          </a:p>
        </p:txBody>
      </p:sp>
      <p:pic>
        <p:nvPicPr>
          <p:cNvPr id="12" name="Picture 5" descr="Marie and Pierre Curi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8619530" y="4278994"/>
            <a:ext cx="2704456" cy="2045606"/>
          </a:xfrm>
          <a:prstGeom prst="rect">
            <a:avLst/>
          </a:prstGeom>
        </p:spPr>
      </p:pic>
      <p:pic>
        <p:nvPicPr>
          <p:cNvPr id="13" name="Picture 8" descr="Henri Becquere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29650" y="1776380"/>
            <a:ext cx="2484217" cy="2333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p:cNvSpPr/>
          <p:nvPr/>
        </p:nvSpPr>
        <p:spPr>
          <a:xfrm>
            <a:off x="586482" y="3909662"/>
            <a:ext cx="7133684" cy="461665"/>
          </a:xfrm>
          <a:prstGeom prst="rect">
            <a:avLst/>
          </a:prstGeom>
        </p:spPr>
        <p:txBody>
          <a:bodyPr wrap="none">
            <a:spAutoFit/>
          </a:bodyPr>
          <a:lstStyle/>
          <a:p>
            <a:r>
              <a:rPr lang="en-US" altLang="en-US" sz="2400" b="1" dirty="0" err="1"/>
              <a:t>1Bq</a:t>
            </a:r>
            <a:r>
              <a:rPr lang="en-US" altLang="en-US" sz="2400" b="1" dirty="0"/>
              <a:t>=1 </a:t>
            </a:r>
            <a:r>
              <a:rPr lang="sr-Latn-RS" altLang="en-US" sz="2400" b="1" dirty="0" smtClean="0"/>
              <a:t>decay per second (</a:t>
            </a:r>
            <a:r>
              <a:rPr lang="en-US" altLang="en-US" sz="2400" b="1" dirty="0"/>
              <a:t>kilo, mega, </a:t>
            </a:r>
            <a:r>
              <a:rPr lang="en-US" altLang="en-US" sz="2400" b="1" dirty="0" err="1"/>
              <a:t>giga</a:t>
            </a:r>
            <a:r>
              <a:rPr lang="en-US" altLang="en-US" sz="2400" b="1" dirty="0"/>
              <a:t>, </a:t>
            </a:r>
            <a:r>
              <a:rPr lang="en-US" altLang="en-US" sz="2400" b="1" dirty="0" err="1"/>
              <a:t>tera</a:t>
            </a:r>
            <a:r>
              <a:rPr lang="sr-Latn-RS" altLang="en-US" sz="2400" b="1" dirty="0"/>
              <a:t>)</a:t>
            </a:r>
            <a:endParaRPr lang="en-US" altLang="en-US" sz="2400" b="1" dirty="0"/>
          </a:p>
        </p:txBody>
      </p:sp>
      <p:sp>
        <p:nvSpPr>
          <p:cNvPr id="15" name="Rectangle 14"/>
          <p:cNvSpPr/>
          <p:nvPr/>
        </p:nvSpPr>
        <p:spPr>
          <a:xfrm>
            <a:off x="586482" y="4612086"/>
            <a:ext cx="2678938" cy="461665"/>
          </a:xfrm>
          <a:prstGeom prst="rect">
            <a:avLst/>
          </a:prstGeom>
        </p:spPr>
        <p:txBody>
          <a:bodyPr wrap="none">
            <a:spAutoFit/>
          </a:bodyPr>
          <a:lstStyle/>
          <a:p>
            <a:r>
              <a:rPr lang="en-US" altLang="en-US" sz="2400" b="1" dirty="0" err="1"/>
              <a:t>1Ci</a:t>
            </a:r>
            <a:r>
              <a:rPr lang="en-US" altLang="en-US" sz="2400" b="1" dirty="0"/>
              <a:t>=</a:t>
            </a:r>
            <a:r>
              <a:rPr lang="en-US" altLang="en-US" sz="2400" b="1" dirty="0" err="1"/>
              <a:t>3.7x</a:t>
            </a:r>
            <a:r>
              <a:rPr lang="en-US" altLang="en-US" sz="2400" b="1" dirty="0"/>
              <a:t> 10</a:t>
            </a:r>
            <a:r>
              <a:rPr lang="en-US" altLang="en-US" sz="2400" b="1" baseline="30000" dirty="0"/>
              <a:t>10</a:t>
            </a:r>
            <a:r>
              <a:rPr lang="en-US" altLang="en-US" sz="2400" b="1" dirty="0"/>
              <a:t> </a:t>
            </a:r>
            <a:r>
              <a:rPr lang="en-US" altLang="en-US" sz="2400" b="1" dirty="0" err="1"/>
              <a:t>Bq</a:t>
            </a:r>
            <a:r>
              <a:rPr lang="sr-Latn-RS" altLang="en-US" sz="2400" b="1" dirty="0"/>
              <a:t> </a:t>
            </a:r>
            <a:endParaRPr lang="en-GB" sz="2400" dirty="0"/>
          </a:p>
        </p:txBody>
      </p:sp>
    </p:spTree>
    <p:extLst>
      <p:ext uri="{BB962C8B-B14F-4D97-AF65-F5344CB8AC3E}">
        <p14:creationId xmlns:p14="http://schemas.microsoft.com/office/powerpoint/2010/main" val="4524788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394686" y="0"/>
            <a:ext cx="7105574" cy="6769878"/>
          </a:xfrm>
        </p:spPr>
      </p:pic>
    </p:spTree>
    <p:extLst>
      <p:ext uri="{BB962C8B-B14F-4D97-AF65-F5344CB8AC3E}">
        <p14:creationId xmlns:p14="http://schemas.microsoft.com/office/powerpoint/2010/main" val="10948671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2266950" y="503238"/>
            <a:ext cx="7143750" cy="578644"/>
          </a:xfrm>
          <a:prstGeom prst="rect">
            <a:avLst/>
          </a:prstGeom>
          <a:noFill/>
          <a:ln/>
        </p:spPr>
        <p:txBody>
          <a:bodyPr wrap="none" rtlCol="0" anchor="t"/>
          <a:lstStyle/>
          <a:p>
            <a:pPr algn="ctr">
              <a:lnSpc>
                <a:spcPts val="4556"/>
              </a:lnSpc>
            </a:pPr>
            <a:r>
              <a:rPr lang="en-US" sz="3600" b="1" dirty="0">
                <a:latin typeface="Barlow" pitchFamily="34" charset="0"/>
                <a:ea typeface="Barlow" pitchFamily="34" charset="-122"/>
                <a:cs typeface="Barlow" pitchFamily="34" charset="-120"/>
              </a:rPr>
              <a:t>Understanding Decay and Half-Life</a:t>
            </a:r>
            <a:endParaRPr lang="en-US" sz="3600" dirty="0"/>
          </a:p>
        </p:txBody>
      </p:sp>
      <p:pic>
        <p:nvPicPr>
          <p:cNvPr id="5" name="Image 1" descr="preencoded.png"/>
          <p:cNvPicPr>
            <a:picLocks noChangeAspect="1"/>
          </p:cNvPicPr>
          <p:nvPr/>
        </p:nvPicPr>
        <p:blipFill>
          <a:blip r:embed="rId3"/>
          <a:stretch>
            <a:fillRect/>
          </a:stretch>
        </p:blipFill>
        <p:spPr>
          <a:xfrm>
            <a:off x="1200150" y="1778596"/>
            <a:ext cx="2900958" cy="1792883"/>
          </a:xfrm>
          <a:prstGeom prst="rect">
            <a:avLst/>
          </a:prstGeom>
        </p:spPr>
      </p:pic>
      <p:sp>
        <p:nvSpPr>
          <p:cNvPr id="6" name="Text 2"/>
          <p:cNvSpPr/>
          <p:nvPr/>
        </p:nvSpPr>
        <p:spPr>
          <a:xfrm>
            <a:off x="1466850" y="4086027"/>
            <a:ext cx="1851620" cy="289322"/>
          </a:xfrm>
          <a:prstGeom prst="rect">
            <a:avLst/>
          </a:prstGeom>
          <a:noFill/>
          <a:ln/>
        </p:spPr>
        <p:txBody>
          <a:bodyPr wrap="none" rtlCol="0" anchor="t"/>
          <a:lstStyle/>
          <a:p>
            <a:pPr>
              <a:lnSpc>
                <a:spcPts val="2278"/>
              </a:lnSpc>
            </a:pPr>
            <a:r>
              <a:rPr lang="en-US" sz="2400" b="1" dirty="0">
                <a:solidFill>
                  <a:srgbClr val="396AF1"/>
                </a:solidFill>
                <a:latin typeface="Barlow" pitchFamily="34" charset="0"/>
                <a:ea typeface="Barlow" pitchFamily="34" charset="-122"/>
                <a:cs typeface="Barlow" pitchFamily="34" charset="-120"/>
              </a:rPr>
              <a:t>Nuclear Decay</a:t>
            </a:r>
            <a:endParaRPr lang="en-US" sz="2400" dirty="0"/>
          </a:p>
        </p:txBody>
      </p:sp>
      <p:sp>
        <p:nvSpPr>
          <p:cNvPr id="7" name="Text 3"/>
          <p:cNvSpPr/>
          <p:nvPr/>
        </p:nvSpPr>
        <p:spPr>
          <a:xfrm>
            <a:off x="1466850" y="4560491"/>
            <a:ext cx="2900958" cy="1184672"/>
          </a:xfrm>
          <a:prstGeom prst="rect">
            <a:avLst/>
          </a:prstGeom>
          <a:noFill/>
          <a:ln/>
        </p:spPr>
        <p:txBody>
          <a:bodyPr wrap="square" rtlCol="0" anchor="t"/>
          <a:lstStyle/>
          <a:p>
            <a:pPr>
              <a:lnSpc>
                <a:spcPts val="2332"/>
              </a:lnSpc>
            </a:pPr>
            <a:r>
              <a:rPr lang="en-US" dirty="0">
                <a:solidFill>
                  <a:srgbClr val="272525"/>
                </a:solidFill>
                <a:latin typeface="Montserrat" pitchFamily="34" charset="0"/>
                <a:ea typeface="Montserrat" pitchFamily="34" charset="-122"/>
                <a:cs typeface="Montserrat" pitchFamily="34" charset="-120"/>
              </a:rPr>
              <a:t>The process by which unstable atomic nuclei lose energy by emitting ionizing particles and radiation.</a:t>
            </a:r>
            <a:endParaRPr lang="en-US" dirty="0"/>
          </a:p>
        </p:txBody>
      </p:sp>
      <p:pic>
        <p:nvPicPr>
          <p:cNvPr id="8" name="Image 2" descr="preencoded.png"/>
          <p:cNvPicPr>
            <a:picLocks noChangeAspect="1"/>
          </p:cNvPicPr>
          <p:nvPr/>
        </p:nvPicPr>
        <p:blipFill>
          <a:blip r:embed="rId4"/>
          <a:stretch>
            <a:fillRect/>
          </a:stretch>
        </p:blipFill>
        <p:spPr>
          <a:xfrm>
            <a:off x="4645521" y="1878510"/>
            <a:ext cx="2900958" cy="1792883"/>
          </a:xfrm>
          <a:prstGeom prst="rect">
            <a:avLst/>
          </a:prstGeom>
        </p:spPr>
      </p:pic>
      <p:sp>
        <p:nvSpPr>
          <p:cNvPr id="9" name="Text 4"/>
          <p:cNvSpPr/>
          <p:nvPr/>
        </p:nvSpPr>
        <p:spPr>
          <a:xfrm>
            <a:off x="4645521" y="4086027"/>
            <a:ext cx="1851620" cy="289322"/>
          </a:xfrm>
          <a:prstGeom prst="rect">
            <a:avLst/>
          </a:prstGeom>
          <a:noFill/>
          <a:ln/>
        </p:spPr>
        <p:txBody>
          <a:bodyPr wrap="none" rtlCol="0" anchor="t"/>
          <a:lstStyle/>
          <a:p>
            <a:pPr>
              <a:lnSpc>
                <a:spcPts val="2278"/>
              </a:lnSpc>
            </a:pPr>
            <a:r>
              <a:rPr lang="en-US" sz="2400" b="1" dirty="0">
                <a:solidFill>
                  <a:srgbClr val="396AF1"/>
                </a:solidFill>
                <a:latin typeface="Barlow" pitchFamily="34" charset="0"/>
                <a:ea typeface="Barlow" pitchFamily="34" charset="-122"/>
                <a:cs typeface="Barlow" pitchFamily="34" charset="-120"/>
              </a:rPr>
              <a:t>Half-Life</a:t>
            </a:r>
            <a:endParaRPr lang="en-US" sz="2400" dirty="0"/>
          </a:p>
        </p:txBody>
      </p:sp>
      <p:sp>
        <p:nvSpPr>
          <p:cNvPr id="10" name="Text 5"/>
          <p:cNvSpPr/>
          <p:nvPr/>
        </p:nvSpPr>
        <p:spPr>
          <a:xfrm>
            <a:off x="4645521" y="4560491"/>
            <a:ext cx="2900958" cy="1184672"/>
          </a:xfrm>
          <a:prstGeom prst="rect">
            <a:avLst/>
          </a:prstGeom>
          <a:noFill/>
          <a:ln/>
        </p:spPr>
        <p:txBody>
          <a:bodyPr wrap="square" rtlCol="0" anchor="t"/>
          <a:lstStyle/>
          <a:p>
            <a:pPr>
              <a:lnSpc>
                <a:spcPts val="2332"/>
              </a:lnSpc>
            </a:pPr>
            <a:r>
              <a:rPr lang="en-US" dirty="0">
                <a:solidFill>
                  <a:srgbClr val="272525"/>
                </a:solidFill>
                <a:latin typeface="Montserrat" pitchFamily="34" charset="0"/>
                <a:ea typeface="Montserrat" pitchFamily="34" charset="-122"/>
                <a:cs typeface="Montserrat" pitchFamily="34" charset="-120"/>
              </a:rPr>
              <a:t>The time it takes for half of the nuclei in a sample to decay, which is a unique property of each radioisotope.</a:t>
            </a:r>
            <a:endParaRPr lang="en-US" dirty="0"/>
          </a:p>
        </p:txBody>
      </p:sp>
      <p:pic>
        <p:nvPicPr>
          <p:cNvPr id="11" name="Image 3" descr="preencoded.png"/>
          <p:cNvPicPr>
            <a:picLocks noChangeAspect="1"/>
          </p:cNvPicPr>
          <p:nvPr/>
        </p:nvPicPr>
        <p:blipFill>
          <a:blip r:embed="rId5"/>
          <a:stretch>
            <a:fillRect/>
          </a:stretch>
        </p:blipFill>
        <p:spPr>
          <a:xfrm>
            <a:off x="7824193" y="1924745"/>
            <a:ext cx="2900958" cy="1792883"/>
          </a:xfrm>
          <a:prstGeom prst="rect">
            <a:avLst/>
          </a:prstGeom>
        </p:spPr>
      </p:pic>
      <p:sp>
        <p:nvSpPr>
          <p:cNvPr id="12" name="Text 6"/>
          <p:cNvSpPr/>
          <p:nvPr/>
        </p:nvSpPr>
        <p:spPr>
          <a:xfrm>
            <a:off x="7824193" y="4086027"/>
            <a:ext cx="2451100" cy="289322"/>
          </a:xfrm>
          <a:prstGeom prst="rect">
            <a:avLst/>
          </a:prstGeom>
          <a:noFill/>
          <a:ln/>
        </p:spPr>
        <p:txBody>
          <a:bodyPr wrap="none" rtlCol="0" anchor="t"/>
          <a:lstStyle/>
          <a:p>
            <a:pPr>
              <a:lnSpc>
                <a:spcPts val="2278"/>
              </a:lnSpc>
            </a:pPr>
            <a:r>
              <a:rPr lang="en-US" sz="2400" b="1" dirty="0">
                <a:solidFill>
                  <a:srgbClr val="396AF1"/>
                </a:solidFill>
                <a:latin typeface="Barlow" pitchFamily="34" charset="0"/>
                <a:ea typeface="Barlow" pitchFamily="34" charset="-122"/>
                <a:cs typeface="Barlow" pitchFamily="34" charset="-120"/>
              </a:rPr>
              <a:t>Measuring Radioactivity</a:t>
            </a:r>
            <a:endParaRPr lang="en-US" sz="2400" dirty="0"/>
          </a:p>
        </p:txBody>
      </p:sp>
      <p:sp>
        <p:nvSpPr>
          <p:cNvPr id="13" name="Text 7"/>
          <p:cNvSpPr/>
          <p:nvPr/>
        </p:nvSpPr>
        <p:spPr>
          <a:xfrm>
            <a:off x="7824193" y="4560491"/>
            <a:ext cx="2900958" cy="1184672"/>
          </a:xfrm>
          <a:prstGeom prst="rect">
            <a:avLst/>
          </a:prstGeom>
          <a:noFill/>
          <a:ln/>
        </p:spPr>
        <p:txBody>
          <a:bodyPr wrap="square" rtlCol="0" anchor="t"/>
          <a:lstStyle/>
          <a:p>
            <a:pPr>
              <a:lnSpc>
                <a:spcPts val="2332"/>
              </a:lnSpc>
            </a:pPr>
            <a:r>
              <a:rPr lang="en-US" dirty="0">
                <a:solidFill>
                  <a:srgbClr val="272525"/>
                </a:solidFill>
                <a:latin typeface="Montserrat" pitchFamily="34" charset="0"/>
                <a:ea typeface="Montserrat" pitchFamily="34" charset="-122"/>
                <a:cs typeface="Montserrat" pitchFamily="34" charset="-120"/>
              </a:rPr>
              <a:t>Instruments like geiger counters and scintillation detectors can detect and measure ionizing radiation.</a:t>
            </a:r>
            <a:endParaRPr lang="en-US" dirty="0"/>
          </a:p>
        </p:txBody>
      </p:sp>
    </p:spTree>
    <p:extLst>
      <p:ext uri="{BB962C8B-B14F-4D97-AF65-F5344CB8AC3E}">
        <p14:creationId xmlns:p14="http://schemas.microsoft.com/office/powerpoint/2010/main" val="30006643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29"/>
          <p:cNvSpPr>
            <a:spLocks noChangeArrowheads="1"/>
          </p:cNvSpPr>
          <p:nvPr/>
        </p:nvSpPr>
        <p:spPr bwMode="auto">
          <a:xfrm>
            <a:off x="1524000" y="-184666"/>
            <a:ext cx="184731" cy="369332"/>
          </a:xfrm>
          <a:prstGeom prst="rect">
            <a:avLst/>
          </a:prstGeom>
          <a:noFill/>
          <a:ln w="9525">
            <a:noFill/>
            <a:miter lim="800000"/>
            <a:headEnd/>
            <a:tailEnd/>
          </a:ln>
        </p:spPr>
        <p:txBody>
          <a:bodyPr wrap="none" anchor="ctr">
            <a:spAutoFit/>
          </a:bodyPr>
          <a:lstStyle/>
          <a:p>
            <a:pPr eaLnBrk="0" hangingPunct="0"/>
            <a:endParaRPr lang="en-US"/>
          </a:p>
        </p:txBody>
      </p:sp>
      <p:graphicFrame>
        <p:nvGraphicFramePr>
          <p:cNvPr id="7170" name="Object 28"/>
          <p:cNvGraphicFramePr>
            <a:graphicFrameLocks noChangeAspect="1"/>
          </p:cNvGraphicFramePr>
          <p:nvPr>
            <p:extLst>
              <p:ext uri="{D42A27DB-BD31-4B8C-83A1-F6EECF244321}">
                <p14:modId xmlns:p14="http://schemas.microsoft.com/office/powerpoint/2010/main" val="3255658233"/>
              </p:ext>
            </p:extLst>
          </p:nvPr>
        </p:nvGraphicFramePr>
        <p:xfrm>
          <a:off x="1708731" y="5209659"/>
          <a:ext cx="3656013" cy="927100"/>
        </p:xfrm>
        <a:graphic>
          <a:graphicData uri="http://schemas.openxmlformats.org/presentationml/2006/ole">
            <mc:AlternateContent xmlns:mc="http://schemas.openxmlformats.org/markup-compatibility/2006">
              <mc:Choice xmlns:v="urn:schemas-microsoft-com:vml" Requires="v">
                <p:oleObj spid="_x0000_s186414" name="Equation" r:id="rId3" imgW="901309" imgH="228501" progId="">
                  <p:embed/>
                </p:oleObj>
              </mc:Choice>
              <mc:Fallback>
                <p:oleObj name="Equation" r:id="rId3" imgW="901309" imgH="228501" progId="">
                  <p:embed/>
                  <p:pic>
                    <p:nvPicPr>
                      <p:cNvPr id="0" name="Picture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8731" y="5209659"/>
                        <a:ext cx="3656013" cy="927100"/>
                      </a:xfrm>
                      <a:prstGeom prst="rect">
                        <a:avLst/>
                      </a:prstGeom>
                      <a:solidFill>
                        <a:srgbClr val="FFFF00">
                          <a:alpha val="85097"/>
                        </a:srgbClr>
                      </a:solidFill>
                      <a:ln w="9525">
                        <a:solidFill>
                          <a:srgbClr val="FFFF00"/>
                        </a:solidFill>
                        <a:miter lim="800000"/>
                        <a:headEnd/>
                        <a:tailEnd/>
                      </a:ln>
                    </p:spPr>
                  </p:pic>
                </p:oleObj>
              </mc:Fallback>
            </mc:AlternateContent>
          </a:graphicData>
        </a:graphic>
      </p:graphicFrame>
      <p:sp>
        <p:nvSpPr>
          <p:cNvPr id="7175" name="WordArt 15"/>
          <p:cNvSpPr>
            <a:spLocks noChangeArrowheads="1" noChangeShapeType="1" noTextEdit="1"/>
          </p:cNvSpPr>
          <p:nvPr/>
        </p:nvSpPr>
        <p:spPr bwMode="auto">
          <a:xfrm>
            <a:off x="4387055" y="483398"/>
            <a:ext cx="2951162" cy="380998"/>
          </a:xfrm>
          <a:prstGeom prst="rect">
            <a:avLst/>
          </a:prstGeom>
        </p:spPr>
        <p:txBody>
          <a:bodyPr wrap="none" fromWordArt="1">
            <a:prstTxWarp prst="textPlain">
              <a:avLst>
                <a:gd name="adj" fmla="val 50000"/>
              </a:avLst>
            </a:prstTxWarp>
          </a:bodyPr>
          <a:lstStyle/>
          <a:p>
            <a:pPr marL="0" indent="0">
              <a:lnSpc>
                <a:spcPts val="5339"/>
              </a:lnSpc>
              <a:buNone/>
            </a:pPr>
            <a:r>
              <a:rPr lang="en-US" dirty="0">
                <a:latin typeface="Libre Baskerville" pitchFamily="34" charset="0"/>
                <a:ea typeface="Libre Baskerville" pitchFamily="34" charset="-122"/>
                <a:cs typeface="Libre Baskerville" pitchFamily="34" charset="-120"/>
              </a:rPr>
              <a:t>Alpha Decay</a:t>
            </a:r>
            <a:endParaRPr lang="en-US" dirty="0"/>
          </a:p>
        </p:txBody>
      </p:sp>
      <p:pic>
        <p:nvPicPr>
          <p:cNvPr id="8" name="New picture"/>
          <p:cNvPicPr/>
          <p:nvPr/>
        </p:nvPicPr>
        <p:blipFill rotWithShape="1">
          <a:blip r:embed="rId5"/>
          <a:srcRect l="2083" t="52315" r="43750" b="18364"/>
          <a:stretch/>
        </p:blipFill>
        <p:spPr>
          <a:xfrm>
            <a:off x="0" y="1295400"/>
            <a:ext cx="7924800" cy="2413000"/>
          </a:xfrm>
          <a:prstGeom prst="rect">
            <a:avLst/>
          </a:prstGeom>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24800" y="893764"/>
            <a:ext cx="3429000" cy="2333625"/>
          </a:xfrm>
          <a:prstGeom prst="rect">
            <a:avLst/>
          </a:prstGeom>
        </p:spPr>
      </p:pic>
      <p:sp>
        <p:nvSpPr>
          <p:cNvPr id="4" name="Rectangle 3"/>
          <p:cNvSpPr/>
          <p:nvPr/>
        </p:nvSpPr>
        <p:spPr>
          <a:xfrm>
            <a:off x="371474" y="3708400"/>
            <a:ext cx="10982325" cy="707886"/>
          </a:xfrm>
          <a:prstGeom prst="rect">
            <a:avLst/>
          </a:prstGeom>
        </p:spPr>
        <p:txBody>
          <a:bodyPr wrap="square">
            <a:spAutoFit/>
          </a:bodyPr>
          <a:lstStyle/>
          <a:p>
            <a:r>
              <a:rPr lang="en-US" sz="2000" dirty="0"/>
              <a:t>An alpha particle is identical to the nucleus of a helium-4 atom, which consists of two protons and two neutrons. It has a charge of +2 e</a:t>
            </a:r>
            <a:endParaRPr lang="en-GB" sz="2000" dirty="0"/>
          </a:p>
        </p:txBody>
      </p:sp>
    </p:spTree>
    <p:extLst>
      <p:ext uri="{BB962C8B-B14F-4D97-AF65-F5344CB8AC3E}">
        <p14:creationId xmlns:p14="http://schemas.microsoft.com/office/powerpoint/2010/main" val="3626920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7737" y="2011114"/>
            <a:ext cx="6247779" cy="4682431"/>
          </a:xfrm>
          <a:prstGeom prst="rect">
            <a:avLst/>
          </a:prstGeom>
        </p:spPr>
      </p:pic>
      <p:graphicFrame>
        <p:nvGraphicFramePr>
          <p:cNvPr id="7" name="Object 6"/>
          <p:cNvGraphicFramePr>
            <a:graphicFrameLocks noChangeAspect="1"/>
          </p:cNvGraphicFramePr>
          <p:nvPr>
            <p:extLst>
              <p:ext uri="{D42A27DB-BD31-4B8C-83A1-F6EECF244321}">
                <p14:modId xmlns:p14="http://schemas.microsoft.com/office/powerpoint/2010/main" val="1061406307"/>
              </p:ext>
            </p:extLst>
          </p:nvPr>
        </p:nvGraphicFramePr>
        <p:xfrm>
          <a:off x="9940116" y="3378469"/>
          <a:ext cx="1974493" cy="535861"/>
        </p:xfrm>
        <a:graphic>
          <a:graphicData uri="http://schemas.openxmlformats.org/presentationml/2006/ole">
            <mc:AlternateContent xmlns:mc="http://schemas.openxmlformats.org/markup-compatibility/2006">
              <mc:Choice xmlns:v="urn:schemas-microsoft-com:vml" Requires="v">
                <p:oleObj spid="_x0000_s187570" name="Equation" r:id="rId4" imgW="939392" imgH="253890" progId="">
                  <p:embed/>
                </p:oleObj>
              </mc:Choice>
              <mc:Fallback>
                <p:oleObj name="Equation" r:id="rId4" imgW="939392" imgH="253890" progId="">
                  <p:embed/>
                  <p:pic>
                    <p:nvPicPr>
                      <p:cNvPr id="0" name="Picture 9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40116" y="3378469"/>
                        <a:ext cx="1974493" cy="535861"/>
                      </a:xfrm>
                      <a:prstGeom prst="rect">
                        <a:avLst/>
                      </a:prstGeom>
                      <a:solidFill>
                        <a:srgbClr val="FFFF00"/>
                      </a:solidFill>
                      <a:ln w="9525">
                        <a:solidFill>
                          <a:srgbClr val="FFFF00"/>
                        </a:solidFill>
                        <a:miter lim="800000"/>
                        <a:headEnd/>
                        <a:tailEnd/>
                      </a:ln>
                    </p:spPr>
                  </p:pic>
                </p:oleObj>
              </mc:Fallback>
            </mc:AlternateContent>
          </a:graphicData>
        </a:graphic>
      </p:graphicFrame>
      <p:graphicFrame>
        <p:nvGraphicFramePr>
          <p:cNvPr id="8" name="Object 8"/>
          <p:cNvGraphicFramePr>
            <a:graphicFrameLocks noChangeAspect="1"/>
          </p:cNvGraphicFramePr>
          <p:nvPr>
            <p:extLst>
              <p:ext uri="{D42A27DB-BD31-4B8C-83A1-F6EECF244321}">
                <p14:modId xmlns:p14="http://schemas.microsoft.com/office/powerpoint/2010/main" val="2174350479"/>
              </p:ext>
            </p:extLst>
          </p:nvPr>
        </p:nvGraphicFramePr>
        <p:xfrm>
          <a:off x="7185038" y="3378469"/>
          <a:ext cx="2504700" cy="490338"/>
        </p:xfrm>
        <a:graphic>
          <a:graphicData uri="http://schemas.openxmlformats.org/presentationml/2006/ole">
            <mc:AlternateContent xmlns:mc="http://schemas.openxmlformats.org/markup-compatibility/2006">
              <mc:Choice xmlns:v="urn:schemas-microsoft-com:vml" Requires="v">
                <p:oleObj spid="_x0000_s187571" name="Equation" r:id="rId6" imgW="1168400" imgH="228600" progId="">
                  <p:embed/>
                </p:oleObj>
              </mc:Choice>
              <mc:Fallback>
                <p:oleObj name="Equation" r:id="rId6" imgW="1168400" imgH="228600" progId="">
                  <p:embed/>
                  <p:pic>
                    <p:nvPicPr>
                      <p:cNvPr id="0" name="Picture 9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85038" y="3378469"/>
                        <a:ext cx="2504700" cy="490338"/>
                      </a:xfrm>
                      <a:prstGeom prst="rect">
                        <a:avLst/>
                      </a:prstGeom>
                      <a:solidFill>
                        <a:srgbClr val="FFFF00"/>
                      </a:solidFill>
                      <a:ln w="9525">
                        <a:solidFill>
                          <a:srgbClr val="FFFF00"/>
                        </a:solidFill>
                        <a:miter lim="800000"/>
                        <a:headEnd/>
                        <a:tailEnd/>
                      </a:ln>
                    </p:spPr>
                  </p:pic>
                </p:oleObj>
              </mc:Fallback>
            </mc:AlternateContent>
          </a:graphicData>
        </a:graphic>
      </p:graphicFrame>
      <p:graphicFrame>
        <p:nvGraphicFramePr>
          <p:cNvPr id="9" name="Object 6"/>
          <p:cNvGraphicFramePr>
            <a:graphicFrameLocks noChangeAspect="1"/>
          </p:cNvGraphicFramePr>
          <p:nvPr>
            <p:extLst>
              <p:ext uri="{D42A27DB-BD31-4B8C-83A1-F6EECF244321}">
                <p14:modId xmlns:p14="http://schemas.microsoft.com/office/powerpoint/2010/main" val="944736346"/>
              </p:ext>
            </p:extLst>
          </p:nvPr>
        </p:nvGraphicFramePr>
        <p:xfrm>
          <a:off x="9940116" y="6144905"/>
          <a:ext cx="2029001" cy="548640"/>
        </p:xfrm>
        <a:graphic>
          <a:graphicData uri="http://schemas.openxmlformats.org/presentationml/2006/ole">
            <mc:AlternateContent xmlns:mc="http://schemas.openxmlformats.org/markup-compatibility/2006">
              <mc:Choice xmlns:v="urn:schemas-microsoft-com:vml" Requires="v">
                <p:oleObj spid="_x0000_s187572" name="Equation" r:id="rId8" imgW="939392" imgH="253890" progId="">
                  <p:embed/>
                </p:oleObj>
              </mc:Choice>
              <mc:Fallback>
                <p:oleObj name="Equation" r:id="rId8" imgW="939392" imgH="253890" progId="">
                  <p:embed/>
                  <p:pic>
                    <p:nvPicPr>
                      <p:cNvPr id="0" name="Picture 9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940116" y="6144905"/>
                        <a:ext cx="2029001" cy="548640"/>
                      </a:xfrm>
                      <a:prstGeom prst="rect">
                        <a:avLst/>
                      </a:prstGeom>
                      <a:solidFill>
                        <a:srgbClr val="FFFF00"/>
                      </a:solidFill>
                      <a:ln w="9525">
                        <a:solidFill>
                          <a:srgbClr val="FFFF00"/>
                        </a:solidFill>
                        <a:miter lim="800000"/>
                        <a:headEnd/>
                        <a:tailEnd/>
                      </a:ln>
                    </p:spPr>
                  </p:pic>
                </p:oleObj>
              </mc:Fallback>
            </mc:AlternateContent>
          </a:graphicData>
        </a:graphic>
      </p:graphicFrame>
      <p:graphicFrame>
        <p:nvGraphicFramePr>
          <p:cNvPr id="10" name="Object 8"/>
          <p:cNvGraphicFramePr>
            <a:graphicFrameLocks noChangeAspect="1"/>
          </p:cNvGraphicFramePr>
          <p:nvPr>
            <p:extLst>
              <p:ext uri="{D42A27DB-BD31-4B8C-83A1-F6EECF244321}">
                <p14:modId xmlns:p14="http://schemas.microsoft.com/office/powerpoint/2010/main" val="2152734915"/>
              </p:ext>
            </p:extLst>
          </p:nvPr>
        </p:nvGraphicFramePr>
        <p:xfrm>
          <a:off x="7319137" y="6144905"/>
          <a:ext cx="2345518" cy="548640"/>
        </p:xfrm>
        <a:graphic>
          <a:graphicData uri="http://schemas.openxmlformats.org/presentationml/2006/ole">
            <mc:AlternateContent xmlns:mc="http://schemas.openxmlformats.org/markup-compatibility/2006">
              <mc:Choice xmlns:v="urn:schemas-microsoft-com:vml" Requires="v">
                <p:oleObj spid="_x0000_s187573" name="Equation" r:id="rId10" imgW="1168400" imgH="228600" progId="">
                  <p:embed/>
                </p:oleObj>
              </mc:Choice>
              <mc:Fallback>
                <p:oleObj name="Equation" r:id="rId10" imgW="1168400" imgH="228600" progId="">
                  <p:embed/>
                  <p:pic>
                    <p:nvPicPr>
                      <p:cNvPr id="0" name="Picture 9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19137" y="6144905"/>
                        <a:ext cx="2345518" cy="548640"/>
                      </a:xfrm>
                      <a:prstGeom prst="rect">
                        <a:avLst/>
                      </a:prstGeom>
                      <a:solidFill>
                        <a:srgbClr val="FFFF00"/>
                      </a:solidFill>
                      <a:ln w="9525">
                        <a:solidFill>
                          <a:srgbClr val="FFFF00"/>
                        </a:solidFill>
                        <a:miter lim="800000"/>
                        <a:headEnd/>
                        <a:tailEnd/>
                      </a:ln>
                    </p:spPr>
                  </p:pic>
                </p:oleObj>
              </mc:Fallback>
            </mc:AlternateContent>
          </a:graphicData>
        </a:graphic>
      </p:graphicFrame>
      <p:sp>
        <p:nvSpPr>
          <p:cNvPr id="3" name="Rectangle 2"/>
          <p:cNvSpPr/>
          <p:nvPr/>
        </p:nvSpPr>
        <p:spPr>
          <a:xfrm>
            <a:off x="358129" y="134537"/>
            <a:ext cx="11671946" cy="1384995"/>
          </a:xfrm>
          <a:prstGeom prst="rect">
            <a:avLst/>
          </a:prstGeom>
        </p:spPr>
        <p:txBody>
          <a:bodyPr wrap="square">
            <a:spAutoFit/>
          </a:bodyPr>
          <a:lstStyle/>
          <a:p>
            <a:pPr algn="ctr"/>
            <a:r>
              <a:rPr lang="en-US" sz="3200" b="1" dirty="0" smtClean="0"/>
              <a:t>BETA DECAY </a:t>
            </a:r>
            <a:endParaRPr lang="sr-Latn-RS" sz="3200" b="1" dirty="0" smtClean="0"/>
          </a:p>
          <a:p>
            <a:pPr algn="ctr"/>
            <a:endParaRPr lang="sr-Latn-RS" sz="3200" b="1" dirty="0" smtClean="0"/>
          </a:p>
          <a:p>
            <a:r>
              <a:rPr lang="en-US" sz="2000" dirty="0" smtClean="0"/>
              <a:t>(</a:t>
            </a:r>
            <a:r>
              <a:rPr lang="en-US" sz="2000" dirty="0"/>
              <a:t>β-decay) is a type of radioactive decay in which an atomic nucleus emits a beta </a:t>
            </a:r>
            <a:r>
              <a:rPr lang="en-US" sz="2000" dirty="0" smtClean="0"/>
              <a:t>particle</a:t>
            </a:r>
            <a:endParaRPr lang="en-GB" sz="2000" dirty="0"/>
          </a:p>
        </p:txBody>
      </p:sp>
      <p:sp>
        <p:nvSpPr>
          <p:cNvPr id="16" name="Rectangle 15"/>
          <p:cNvSpPr/>
          <p:nvPr/>
        </p:nvSpPr>
        <p:spPr>
          <a:xfrm>
            <a:off x="7185038" y="2011114"/>
            <a:ext cx="4673587" cy="4093428"/>
          </a:xfrm>
          <a:prstGeom prst="rect">
            <a:avLst/>
          </a:prstGeom>
        </p:spPr>
        <p:txBody>
          <a:bodyPr wrap="square">
            <a:spAutoFit/>
          </a:bodyPr>
          <a:lstStyle/>
          <a:p>
            <a:r>
              <a:rPr lang="en-US" sz="2000" dirty="0" smtClean="0"/>
              <a:t>In </a:t>
            </a:r>
            <a:r>
              <a:rPr lang="en-US" sz="2000" dirty="0"/>
              <a:t>beta minus (β−) decay, a neutron is converted to a proton, and the process creates an electron and an electron antineutrino; </a:t>
            </a:r>
            <a:endParaRPr lang="sr-Latn-RS" sz="2000" dirty="0" smtClean="0"/>
          </a:p>
          <a:p>
            <a:endParaRPr lang="sr-Latn-RS" sz="2000" dirty="0"/>
          </a:p>
          <a:p>
            <a:endParaRPr lang="sr-Latn-RS" sz="2000" dirty="0" smtClean="0"/>
          </a:p>
          <a:p>
            <a:endParaRPr lang="sr-Latn-RS" sz="2000" dirty="0" smtClean="0"/>
          </a:p>
          <a:p>
            <a:endParaRPr lang="sr-Latn-RS" sz="2000" dirty="0" smtClean="0"/>
          </a:p>
          <a:p>
            <a:r>
              <a:rPr lang="sr-Latn-RS" sz="2000" dirty="0" smtClean="0"/>
              <a:t>I</a:t>
            </a:r>
            <a:r>
              <a:rPr lang="en-US" sz="2000" dirty="0" smtClean="0"/>
              <a:t>n </a:t>
            </a:r>
            <a:r>
              <a:rPr lang="en-US" sz="2000" dirty="0"/>
              <a:t>beta plus (β+) decay, a proton is converted to a neutron and the process creates a positron and an electron neutrino. β+ decay is also known as positron emission</a:t>
            </a:r>
            <a:endParaRPr lang="en-GB" sz="2000" dirty="0"/>
          </a:p>
        </p:txBody>
      </p:sp>
    </p:spTree>
    <p:extLst>
      <p:ext uri="{BB962C8B-B14F-4D97-AF65-F5344CB8AC3E}">
        <p14:creationId xmlns:p14="http://schemas.microsoft.com/office/powerpoint/2010/main" val="1908663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a:xfrm>
            <a:off x="549565" y="2803622"/>
            <a:ext cx="11092872" cy="4050792"/>
          </a:xfrm>
        </p:spPr>
        <p:txBody>
          <a:bodyPr>
            <a:normAutofit/>
          </a:bodyPr>
          <a:lstStyle/>
          <a:p>
            <a:pPr>
              <a:lnSpc>
                <a:spcPct val="90000"/>
              </a:lnSpc>
              <a:defRPr/>
            </a:pPr>
            <a:endParaRPr lang="en-US" sz="2400" dirty="0">
              <a:latin typeface="Arial" panose="020B0604020202020204" pitchFamily="34" charset="0"/>
              <a:cs typeface="Arial" panose="020B0604020202020204" pitchFamily="34" charset="0"/>
            </a:endParaRPr>
          </a:p>
          <a:p>
            <a:pPr>
              <a:lnSpc>
                <a:spcPct val="90000"/>
              </a:lnSpc>
              <a:buFontTx/>
              <a:buNone/>
              <a:defRPr/>
            </a:pPr>
            <a:r>
              <a:rPr lang="en-US" sz="2400" dirty="0">
                <a:latin typeface="Arial" panose="020B0604020202020204" pitchFamily="34" charset="0"/>
                <a:cs typeface="Arial" panose="020B0604020202020204" pitchFamily="34" charset="0"/>
              </a:rPr>
              <a:t> </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20045" y="384226"/>
            <a:ext cx="2730724" cy="2930580"/>
          </a:xfrm>
          <a:prstGeom prst="rect">
            <a:avLst/>
          </a:prstGeom>
        </p:spPr>
      </p:pic>
      <p:pic>
        <p:nvPicPr>
          <p:cNvPr id="7" name="Picture 4" descr="gamma decay"/>
          <p:cNvPicPr>
            <a:picLocks noChangeAspect="1" noChangeArrowheads="1"/>
          </p:cNvPicPr>
          <p:nvPr/>
        </p:nvPicPr>
        <p:blipFill>
          <a:blip r:embed="rId4" cstate="print"/>
          <a:srcRect/>
          <a:stretch>
            <a:fillRect/>
          </a:stretch>
        </p:blipFill>
        <p:spPr>
          <a:xfrm>
            <a:off x="647351" y="4376134"/>
            <a:ext cx="3132403" cy="2045748"/>
          </a:xfrm>
          <a:prstGeom prst="rect">
            <a:avLst/>
          </a:prstGeom>
        </p:spPr>
      </p:pic>
      <p:pic>
        <p:nvPicPr>
          <p:cNvPr id="10" name="New picture"/>
          <p:cNvPicPr/>
          <p:nvPr/>
        </p:nvPicPr>
        <p:blipFill rotWithShape="1">
          <a:blip r:embed="rId5"/>
          <a:srcRect l="3559" t="51080" r="44097" b="21296"/>
          <a:stretch/>
        </p:blipFill>
        <p:spPr>
          <a:xfrm>
            <a:off x="336927" y="1269716"/>
            <a:ext cx="7658100" cy="2273300"/>
          </a:xfrm>
          <a:prstGeom prst="rect">
            <a:avLst/>
          </a:prstGeom>
        </p:spPr>
      </p:pic>
      <p:sp>
        <p:nvSpPr>
          <p:cNvPr id="3" name="Rectangle 2"/>
          <p:cNvSpPr/>
          <p:nvPr/>
        </p:nvSpPr>
        <p:spPr>
          <a:xfrm>
            <a:off x="4757975" y="310634"/>
            <a:ext cx="3278398" cy="584775"/>
          </a:xfrm>
          <a:prstGeom prst="rect">
            <a:avLst/>
          </a:prstGeom>
        </p:spPr>
        <p:txBody>
          <a:bodyPr wrap="none">
            <a:spAutoFit/>
          </a:bodyPr>
          <a:lstStyle/>
          <a:p>
            <a:r>
              <a:rPr lang="en-GB" sz="3200" b="1" dirty="0" smtClean="0"/>
              <a:t>GAMMA DECAY</a:t>
            </a:r>
            <a:endParaRPr lang="en-GB" sz="3200" b="1" dirty="0"/>
          </a:p>
        </p:txBody>
      </p:sp>
    </p:spTree>
    <p:extLst>
      <p:ext uri="{BB962C8B-B14F-4D97-AF65-F5344CB8AC3E}">
        <p14:creationId xmlns:p14="http://schemas.microsoft.com/office/powerpoint/2010/main" val="109647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New picture"/>
          <p:cNvPicPr/>
          <p:nvPr/>
        </p:nvPicPr>
        <p:blipFill rotWithShape="1">
          <a:blip r:embed="rId2"/>
          <a:srcRect l="29688" t="3149" r="24687" b="3889"/>
          <a:stretch/>
        </p:blipFill>
        <p:spPr>
          <a:xfrm>
            <a:off x="0" y="0"/>
            <a:ext cx="6568440" cy="6858000"/>
          </a:xfrm>
          <a:prstGeom prst="rect">
            <a:avLst/>
          </a:prstGeom>
        </p:spPr>
      </p:pic>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172200" y="1047750"/>
            <a:ext cx="5915025" cy="5159121"/>
          </a:xfrm>
        </p:spPr>
      </p:pic>
      <p:sp>
        <p:nvSpPr>
          <p:cNvPr id="5" name="Rectangle 4"/>
          <p:cNvSpPr/>
          <p:nvPr/>
        </p:nvSpPr>
        <p:spPr>
          <a:xfrm>
            <a:off x="933450" y="484632"/>
            <a:ext cx="1276350" cy="5631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66849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1525056" y="295373"/>
            <a:ext cx="8185150" cy="578644"/>
          </a:xfrm>
          <a:prstGeom prst="rect">
            <a:avLst/>
          </a:prstGeom>
          <a:noFill/>
          <a:ln/>
        </p:spPr>
        <p:txBody>
          <a:bodyPr wrap="none" rtlCol="0" anchor="t"/>
          <a:lstStyle/>
          <a:p>
            <a:pPr>
              <a:lnSpc>
                <a:spcPts val="4556"/>
              </a:lnSpc>
            </a:pPr>
            <a:r>
              <a:rPr lang="en-US" sz="3645" b="1" dirty="0">
                <a:latin typeface="Barlow" pitchFamily="34" charset="0"/>
                <a:ea typeface="Barlow" pitchFamily="34" charset="-122"/>
                <a:cs typeface="Barlow" pitchFamily="34" charset="-120"/>
              </a:rPr>
              <a:t>The Interaction of Radiation with Matter</a:t>
            </a:r>
            <a:endParaRPr lang="en-US" sz="3645" dirty="0"/>
          </a:p>
        </p:txBody>
      </p:sp>
      <p:sp>
        <p:nvSpPr>
          <p:cNvPr id="5" name="Shape 2"/>
          <p:cNvSpPr/>
          <p:nvPr/>
        </p:nvSpPr>
        <p:spPr>
          <a:xfrm>
            <a:off x="1466850" y="3903465"/>
            <a:ext cx="9258300" cy="83244"/>
          </a:xfrm>
          <a:prstGeom prst="rect">
            <a:avLst/>
          </a:prstGeom>
          <a:solidFill>
            <a:schemeClr val="accent1">
              <a:lumMod val="20000"/>
              <a:lumOff val="80000"/>
            </a:schemeClr>
          </a:solidFill>
          <a:ln/>
        </p:spPr>
      </p:sp>
      <p:sp>
        <p:nvSpPr>
          <p:cNvPr id="6" name="Shape 3"/>
          <p:cNvSpPr/>
          <p:nvPr/>
        </p:nvSpPr>
        <p:spPr>
          <a:xfrm>
            <a:off x="3693468" y="3903464"/>
            <a:ext cx="83244" cy="647998"/>
          </a:xfrm>
          <a:prstGeom prst="rect">
            <a:avLst/>
          </a:prstGeom>
          <a:solidFill>
            <a:schemeClr val="accent1">
              <a:lumMod val="20000"/>
              <a:lumOff val="80000"/>
            </a:schemeClr>
          </a:solidFill>
          <a:ln/>
        </p:spPr>
      </p:sp>
      <p:sp>
        <p:nvSpPr>
          <p:cNvPr id="7" name="Shape 4"/>
          <p:cNvSpPr/>
          <p:nvPr/>
        </p:nvSpPr>
        <p:spPr>
          <a:xfrm>
            <a:off x="3526831" y="3695205"/>
            <a:ext cx="416619" cy="416619"/>
          </a:xfrm>
          <a:prstGeom prst="roundRect">
            <a:avLst>
              <a:gd name="adj" fmla="val 26667"/>
            </a:avLst>
          </a:prstGeom>
          <a:solidFill>
            <a:schemeClr val="accent1">
              <a:lumMod val="20000"/>
              <a:lumOff val="80000"/>
            </a:schemeClr>
          </a:solidFill>
          <a:ln/>
        </p:spPr>
      </p:sp>
      <p:sp>
        <p:nvSpPr>
          <p:cNvPr id="8" name="Text 5"/>
          <p:cNvSpPr/>
          <p:nvPr/>
        </p:nvSpPr>
        <p:spPr>
          <a:xfrm>
            <a:off x="3687465" y="3729931"/>
            <a:ext cx="95250" cy="347068"/>
          </a:xfrm>
          <a:prstGeom prst="rect">
            <a:avLst/>
          </a:prstGeom>
          <a:solidFill>
            <a:schemeClr val="accent1">
              <a:lumMod val="20000"/>
              <a:lumOff val="80000"/>
            </a:schemeClr>
          </a:solidFill>
          <a:ln/>
        </p:spPr>
        <p:txBody>
          <a:bodyPr wrap="none" rtlCol="0" anchor="t"/>
          <a:lstStyle/>
          <a:p>
            <a:pPr algn="ctr">
              <a:lnSpc>
                <a:spcPts val="2734"/>
              </a:lnSpc>
            </a:pPr>
            <a:r>
              <a:rPr lang="en-US" sz="2187" b="1" dirty="0">
                <a:latin typeface="Barlow" pitchFamily="34" charset="0"/>
                <a:ea typeface="Barlow" pitchFamily="34" charset="-122"/>
                <a:cs typeface="Barlow" pitchFamily="34" charset="-120"/>
              </a:rPr>
              <a:t>1</a:t>
            </a:r>
            <a:endParaRPr lang="en-US" sz="2187" dirty="0"/>
          </a:p>
        </p:txBody>
      </p:sp>
      <p:sp>
        <p:nvSpPr>
          <p:cNvPr id="9" name="Text 6"/>
          <p:cNvSpPr/>
          <p:nvPr/>
        </p:nvSpPr>
        <p:spPr>
          <a:xfrm>
            <a:off x="2722265" y="4736703"/>
            <a:ext cx="2025650" cy="289322"/>
          </a:xfrm>
          <a:prstGeom prst="rect">
            <a:avLst/>
          </a:prstGeom>
          <a:noFill/>
          <a:ln/>
        </p:spPr>
        <p:txBody>
          <a:bodyPr wrap="none" rtlCol="0" anchor="t"/>
          <a:lstStyle/>
          <a:p>
            <a:pPr algn="ctr">
              <a:lnSpc>
                <a:spcPts val="2278"/>
              </a:lnSpc>
            </a:pPr>
            <a:r>
              <a:rPr lang="en-US" sz="1822" b="1" dirty="0">
                <a:solidFill>
                  <a:srgbClr val="396AF1"/>
                </a:solidFill>
                <a:latin typeface="Barlow" pitchFamily="34" charset="0"/>
                <a:ea typeface="Barlow" pitchFamily="34" charset="-122"/>
                <a:cs typeface="Barlow" pitchFamily="34" charset="-120"/>
              </a:rPr>
              <a:t>Excitation of Matter</a:t>
            </a:r>
            <a:endParaRPr lang="en-US" sz="1822" dirty="0"/>
          </a:p>
        </p:txBody>
      </p:sp>
      <p:sp>
        <p:nvSpPr>
          <p:cNvPr id="10" name="Text 7"/>
          <p:cNvSpPr/>
          <p:nvPr/>
        </p:nvSpPr>
        <p:spPr>
          <a:xfrm>
            <a:off x="1651993" y="5211168"/>
            <a:ext cx="4166294" cy="888504"/>
          </a:xfrm>
          <a:prstGeom prst="rect">
            <a:avLst/>
          </a:prstGeom>
          <a:noFill/>
          <a:ln/>
        </p:spPr>
        <p:txBody>
          <a:bodyPr wrap="square" rtlCol="0" anchor="t"/>
          <a:lstStyle/>
          <a:p>
            <a:pPr algn="ctr">
              <a:lnSpc>
                <a:spcPts val="2332"/>
              </a:lnSpc>
            </a:pPr>
            <a:r>
              <a:rPr lang="en-US" sz="1458" dirty="0">
                <a:solidFill>
                  <a:srgbClr val="272525"/>
                </a:solidFill>
                <a:latin typeface="Montserrat" pitchFamily="34" charset="0"/>
                <a:ea typeface="Montserrat" pitchFamily="34" charset="-122"/>
                <a:cs typeface="Montserrat" pitchFamily="34" charset="-120"/>
              </a:rPr>
              <a:t>Radiation can displace electrons in atoms, leading to the emission of light and other types of radiation.</a:t>
            </a:r>
            <a:endParaRPr lang="en-US" sz="1458" dirty="0"/>
          </a:p>
        </p:txBody>
      </p:sp>
      <p:sp>
        <p:nvSpPr>
          <p:cNvPr id="11" name="Shape 8"/>
          <p:cNvSpPr/>
          <p:nvPr/>
        </p:nvSpPr>
        <p:spPr>
          <a:xfrm>
            <a:off x="6054279" y="3255467"/>
            <a:ext cx="83244" cy="647998"/>
          </a:xfrm>
          <a:prstGeom prst="rect">
            <a:avLst/>
          </a:prstGeom>
          <a:solidFill>
            <a:schemeClr val="accent1">
              <a:lumMod val="20000"/>
              <a:lumOff val="80000"/>
            </a:schemeClr>
          </a:solidFill>
          <a:ln/>
        </p:spPr>
      </p:sp>
      <p:sp>
        <p:nvSpPr>
          <p:cNvPr id="12" name="Shape 9"/>
          <p:cNvSpPr/>
          <p:nvPr/>
        </p:nvSpPr>
        <p:spPr>
          <a:xfrm>
            <a:off x="5887641" y="3695205"/>
            <a:ext cx="416619" cy="416619"/>
          </a:xfrm>
          <a:prstGeom prst="roundRect">
            <a:avLst>
              <a:gd name="adj" fmla="val 26667"/>
            </a:avLst>
          </a:prstGeom>
          <a:solidFill>
            <a:schemeClr val="accent1">
              <a:lumMod val="20000"/>
              <a:lumOff val="80000"/>
            </a:schemeClr>
          </a:solidFill>
          <a:ln/>
        </p:spPr>
      </p:sp>
      <p:sp>
        <p:nvSpPr>
          <p:cNvPr id="13" name="Text 10"/>
          <p:cNvSpPr/>
          <p:nvPr/>
        </p:nvSpPr>
        <p:spPr>
          <a:xfrm>
            <a:off x="6019701" y="3729931"/>
            <a:ext cx="152400" cy="347068"/>
          </a:xfrm>
          <a:prstGeom prst="rect">
            <a:avLst/>
          </a:prstGeom>
          <a:solidFill>
            <a:schemeClr val="accent1">
              <a:lumMod val="20000"/>
              <a:lumOff val="80000"/>
            </a:schemeClr>
          </a:solidFill>
          <a:ln/>
        </p:spPr>
        <p:txBody>
          <a:bodyPr wrap="none" rtlCol="0" anchor="t"/>
          <a:lstStyle/>
          <a:p>
            <a:pPr algn="ctr">
              <a:lnSpc>
                <a:spcPts val="2734"/>
              </a:lnSpc>
            </a:pPr>
            <a:r>
              <a:rPr lang="en-US" sz="2187" b="1" dirty="0">
                <a:latin typeface="Barlow" pitchFamily="34" charset="0"/>
                <a:ea typeface="Barlow" pitchFamily="34" charset="-122"/>
                <a:cs typeface="Barlow" pitchFamily="34" charset="-120"/>
              </a:rPr>
              <a:t>2</a:t>
            </a:r>
            <a:endParaRPr lang="en-US" sz="2187" dirty="0"/>
          </a:p>
        </p:txBody>
      </p:sp>
      <p:sp>
        <p:nvSpPr>
          <p:cNvPr id="14" name="Text 11"/>
          <p:cNvSpPr/>
          <p:nvPr/>
        </p:nvSpPr>
        <p:spPr>
          <a:xfrm>
            <a:off x="4362351" y="1707257"/>
            <a:ext cx="3467100" cy="289322"/>
          </a:xfrm>
          <a:prstGeom prst="rect">
            <a:avLst/>
          </a:prstGeom>
          <a:noFill/>
          <a:ln/>
        </p:spPr>
        <p:txBody>
          <a:bodyPr wrap="none" rtlCol="0" anchor="t"/>
          <a:lstStyle/>
          <a:p>
            <a:pPr algn="ctr">
              <a:lnSpc>
                <a:spcPts val="2278"/>
              </a:lnSpc>
            </a:pPr>
            <a:r>
              <a:rPr lang="en-US" sz="1822" b="1" dirty="0">
                <a:solidFill>
                  <a:srgbClr val="396AF1"/>
                </a:solidFill>
                <a:latin typeface="Barlow" pitchFamily="34" charset="0"/>
                <a:ea typeface="Barlow" pitchFamily="34" charset="-122"/>
                <a:cs typeface="Barlow" pitchFamily="34" charset="-120"/>
              </a:rPr>
              <a:t>Ionization of Atoms and Molecules</a:t>
            </a:r>
            <a:endParaRPr lang="en-US" sz="1822" dirty="0"/>
          </a:p>
        </p:txBody>
      </p:sp>
      <p:sp>
        <p:nvSpPr>
          <p:cNvPr id="15" name="Text 12"/>
          <p:cNvSpPr/>
          <p:nvPr/>
        </p:nvSpPr>
        <p:spPr>
          <a:xfrm>
            <a:off x="4012804" y="2181721"/>
            <a:ext cx="4166294" cy="888504"/>
          </a:xfrm>
          <a:prstGeom prst="rect">
            <a:avLst/>
          </a:prstGeom>
          <a:noFill/>
          <a:ln/>
        </p:spPr>
        <p:txBody>
          <a:bodyPr wrap="square" rtlCol="0" anchor="t"/>
          <a:lstStyle/>
          <a:p>
            <a:pPr algn="ctr">
              <a:lnSpc>
                <a:spcPts val="2332"/>
              </a:lnSpc>
            </a:pPr>
            <a:r>
              <a:rPr lang="en-US" sz="1458" dirty="0">
                <a:solidFill>
                  <a:srgbClr val="272525"/>
                </a:solidFill>
                <a:latin typeface="Montserrat" pitchFamily="34" charset="0"/>
                <a:ea typeface="Montserrat" pitchFamily="34" charset="-122"/>
                <a:cs typeface="Montserrat" pitchFamily="34" charset="-120"/>
              </a:rPr>
              <a:t>Radiation can cause the ejection of one or more electrons from atoms and molecules, ionizing them.</a:t>
            </a:r>
            <a:endParaRPr lang="en-US" sz="1458" dirty="0"/>
          </a:p>
        </p:txBody>
      </p:sp>
      <p:sp>
        <p:nvSpPr>
          <p:cNvPr id="16" name="Shape 13"/>
          <p:cNvSpPr/>
          <p:nvPr/>
        </p:nvSpPr>
        <p:spPr>
          <a:xfrm>
            <a:off x="8415189" y="3903464"/>
            <a:ext cx="83244" cy="647998"/>
          </a:xfrm>
          <a:prstGeom prst="rect">
            <a:avLst/>
          </a:prstGeom>
          <a:solidFill>
            <a:schemeClr val="accent1">
              <a:lumMod val="20000"/>
              <a:lumOff val="80000"/>
            </a:schemeClr>
          </a:solidFill>
          <a:ln/>
        </p:spPr>
      </p:sp>
      <p:sp>
        <p:nvSpPr>
          <p:cNvPr id="17" name="Shape 14"/>
          <p:cNvSpPr/>
          <p:nvPr/>
        </p:nvSpPr>
        <p:spPr>
          <a:xfrm>
            <a:off x="8248551" y="3695205"/>
            <a:ext cx="416619" cy="416619"/>
          </a:xfrm>
          <a:prstGeom prst="roundRect">
            <a:avLst>
              <a:gd name="adj" fmla="val 26667"/>
            </a:avLst>
          </a:prstGeom>
          <a:solidFill>
            <a:schemeClr val="accent1">
              <a:lumMod val="20000"/>
              <a:lumOff val="80000"/>
            </a:schemeClr>
          </a:solidFill>
          <a:ln/>
        </p:spPr>
      </p:sp>
      <p:sp>
        <p:nvSpPr>
          <p:cNvPr id="18" name="Text 15"/>
          <p:cNvSpPr/>
          <p:nvPr/>
        </p:nvSpPr>
        <p:spPr>
          <a:xfrm>
            <a:off x="8380611" y="3729931"/>
            <a:ext cx="152400" cy="347068"/>
          </a:xfrm>
          <a:prstGeom prst="rect">
            <a:avLst/>
          </a:prstGeom>
          <a:solidFill>
            <a:schemeClr val="accent1">
              <a:lumMod val="20000"/>
              <a:lumOff val="80000"/>
            </a:schemeClr>
          </a:solidFill>
          <a:ln/>
        </p:spPr>
        <p:txBody>
          <a:bodyPr wrap="none" rtlCol="0" anchor="t"/>
          <a:lstStyle/>
          <a:p>
            <a:pPr algn="ctr">
              <a:lnSpc>
                <a:spcPts val="2734"/>
              </a:lnSpc>
            </a:pPr>
            <a:r>
              <a:rPr lang="en-US" sz="2187" b="1" dirty="0">
                <a:latin typeface="Barlow" pitchFamily="34" charset="0"/>
                <a:ea typeface="Barlow" pitchFamily="34" charset="-122"/>
                <a:cs typeface="Barlow" pitchFamily="34" charset="-120"/>
              </a:rPr>
              <a:t>3</a:t>
            </a:r>
            <a:endParaRPr lang="en-US" sz="2187" dirty="0"/>
          </a:p>
        </p:txBody>
      </p:sp>
      <p:sp>
        <p:nvSpPr>
          <p:cNvPr id="19" name="Text 16"/>
          <p:cNvSpPr/>
          <p:nvPr/>
        </p:nvSpPr>
        <p:spPr>
          <a:xfrm>
            <a:off x="7421761" y="4736703"/>
            <a:ext cx="2070100" cy="289322"/>
          </a:xfrm>
          <a:prstGeom prst="rect">
            <a:avLst/>
          </a:prstGeom>
          <a:noFill/>
          <a:ln/>
        </p:spPr>
        <p:txBody>
          <a:bodyPr wrap="none" rtlCol="0" anchor="t"/>
          <a:lstStyle/>
          <a:p>
            <a:pPr algn="ctr">
              <a:lnSpc>
                <a:spcPts val="2278"/>
              </a:lnSpc>
            </a:pPr>
            <a:r>
              <a:rPr lang="en-US" sz="1822" b="1" dirty="0" smtClean="0">
                <a:solidFill>
                  <a:srgbClr val="396AF1"/>
                </a:solidFill>
                <a:latin typeface="Barlow" pitchFamily="34" charset="0"/>
                <a:ea typeface="Barlow" pitchFamily="34" charset="-122"/>
                <a:cs typeface="Barlow" pitchFamily="34" charset="-120"/>
              </a:rPr>
              <a:t>Scattering</a:t>
            </a:r>
            <a:endParaRPr lang="en-US" sz="1822" dirty="0"/>
          </a:p>
        </p:txBody>
      </p:sp>
      <p:sp>
        <p:nvSpPr>
          <p:cNvPr id="20" name="Text 17"/>
          <p:cNvSpPr/>
          <p:nvPr/>
        </p:nvSpPr>
        <p:spPr>
          <a:xfrm>
            <a:off x="6373714" y="5211168"/>
            <a:ext cx="4166294" cy="592336"/>
          </a:xfrm>
          <a:prstGeom prst="rect">
            <a:avLst/>
          </a:prstGeom>
          <a:noFill/>
          <a:ln/>
        </p:spPr>
        <p:txBody>
          <a:bodyPr wrap="square" rtlCol="0" anchor="t"/>
          <a:lstStyle/>
          <a:p>
            <a:pPr algn="ctr">
              <a:lnSpc>
                <a:spcPts val="2332"/>
              </a:lnSpc>
            </a:pPr>
            <a:r>
              <a:rPr lang="en-US" sz="1458" dirty="0">
                <a:solidFill>
                  <a:srgbClr val="272525"/>
                </a:solidFill>
                <a:latin typeface="Montserrat" pitchFamily="34" charset="0"/>
                <a:ea typeface="Montserrat" pitchFamily="34" charset="-122"/>
                <a:cs typeface="Montserrat" pitchFamily="34" charset="-120"/>
              </a:rPr>
              <a:t>Radiation can scatter off electrons, changing its direction and energy.</a:t>
            </a:r>
            <a:endParaRPr lang="en-US" sz="1458" dirty="0"/>
          </a:p>
        </p:txBody>
      </p:sp>
    </p:spTree>
    <p:extLst>
      <p:ext uri="{BB962C8B-B14F-4D97-AF65-F5344CB8AC3E}">
        <p14:creationId xmlns:p14="http://schemas.microsoft.com/office/powerpoint/2010/main" val="2069522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4350" y="1028343"/>
            <a:ext cx="11163300" cy="5816977"/>
          </a:xfrm>
          <a:prstGeom prst="rect">
            <a:avLst/>
          </a:prstGeom>
        </p:spPr>
        <p:txBody>
          <a:bodyPr wrap="square">
            <a:spAutoFit/>
          </a:bodyPr>
          <a:lstStyle/>
          <a:p>
            <a:r>
              <a:rPr lang="en-US" sz="2400" dirty="0"/>
              <a:t>The main effect radiation has on matter is its ability to ionize atoms to become ions, a phenomenon known as </a:t>
            </a:r>
            <a:r>
              <a:rPr lang="en-US" sz="2400" dirty="0" smtClean="0"/>
              <a:t>IONIZATION</a:t>
            </a:r>
            <a:r>
              <a:rPr lang="sr-Latn-RS" sz="2400" dirty="0" smtClean="0"/>
              <a:t>.</a:t>
            </a:r>
          </a:p>
          <a:p>
            <a:endParaRPr lang="sr-Latn-RS" sz="2400" dirty="0" smtClean="0"/>
          </a:p>
          <a:p>
            <a:r>
              <a:rPr lang="en-US" sz="2400" dirty="0" smtClean="0">
                <a:solidFill>
                  <a:srgbClr val="000000"/>
                </a:solidFill>
                <a:latin typeface="Arial" panose="020B0604020202020204" pitchFamily="34" charset="0"/>
              </a:rPr>
              <a:t>Alpha</a:t>
            </a:r>
            <a:r>
              <a:rPr lang="en-US" sz="2400" dirty="0">
                <a:solidFill>
                  <a:srgbClr val="000000"/>
                </a:solidFill>
                <a:latin typeface="Arial" panose="020B0604020202020204" pitchFamily="34" charset="0"/>
              </a:rPr>
              <a:t>, beta, gamma and X radiations are all </a:t>
            </a:r>
            <a:r>
              <a:rPr lang="en-US" sz="2400" dirty="0" err="1">
                <a:solidFill>
                  <a:srgbClr val="000000"/>
                </a:solidFill>
                <a:latin typeface="Arial" panose="020B0604020202020204" pitchFamily="34" charset="0"/>
              </a:rPr>
              <a:t>ionising</a:t>
            </a:r>
            <a:r>
              <a:rPr lang="en-US" sz="2400" dirty="0">
                <a:solidFill>
                  <a:srgbClr val="000000"/>
                </a:solidFill>
                <a:latin typeface="Arial" panose="020B0604020202020204" pitchFamily="34" charset="0"/>
              </a:rPr>
              <a:t> radiation with the ability to produce ions in living tissue. </a:t>
            </a:r>
            <a:endParaRPr lang="en-GB" sz="2400" dirty="0"/>
          </a:p>
          <a:p>
            <a:r>
              <a:rPr lang="en-US" sz="2400" dirty="0" smtClean="0"/>
              <a:t>The </a:t>
            </a:r>
            <a:r>
              <a:rPr lang="en-US" sz="2400" dirty="0"/>
              <a:t>electron ejected off the atom is called the primary electron. When the primary electrons hold energy, a particle ejecting the primary electron may cause it to eject another electron, either on their own atom or on another atom. This is known as secondary ionization</a:t>
            </a:r>
            <a:r>
              <a:rPr lang="en-US" sz="2400" dirty="0" smtClean="0"/>
              <a:t>.</a:t>
            </a:r>
            <a:endParaRPr lang="sr-Latn-RS" sz="2400" dirty="0" smtClean="0"/>
          </a:p>
          <a:p>
            <a:endParaRPr lang="en-US" sz="2400" dirty="0"/>
          </a:p>
          <a:p>
            <a:r>
              <a:rPr lang="en-US" sz="2400" dirty="0"/>
              <a:t>However, ionization does not have to completely eject an electron off the atom. It can raise the energy of the electron instead, raising the electron energy to a higher energy state. When the electron reverts to its normal energy level, it emits energy in the form of radiation, usually in the forms of ultraviolet rays or radio waves.</a:t>
            </a:r>
            <a:endParaRPr lang="en-US" sz="2400" dirty="0">
              <a:effectLst/>
            </a:endParaRPr>
          </a:p>
        </p:txBody>
      </p:sp>
      <p:sp>
        <p:nvSpPr>
          <p:cNvPr id="3" name="Text 1"/>
          <p:cNvSpPr/>
          <p:nvPr/>
        </p:nvSpPr>
        <p:spPr>
          <a:xfrm>
            <a:off x="1525056" y="295373"/>
            <a:ext cx="8185150" cy="578644"/>
          </a:xfrm>
          <a:prstGeom prst="rect">
            <a:avLst/>
          </a:prstGeom>
          <a:noFill/>
          <a:ln/>
        </p:spPr>
        <p:txBody>
          <a:bodyPr wrap="none" rtlCol="0" anchor="t"/>
          <a:lstStyle/>
          <a:p>
            <a:pPr>
              <a:lnSpc>
                <a:spcPts val="4556"/>
              </a:lnSpc>
            </a:pPr>
            <a:r>
              <a:rPr lang="en-US" sz="3645" b="1" dirty="0">
                <a:latin typeface="Barlow" pitchFamily="34" charset="0"/>
                <a:ea typeface="Barlow" pitchFamily="34" charset="-122"/>
                <a:cs typeface="Barlow" pitchFamily="34" charset="-120"/>
              </a:rPr>
              <a:t>The Interaction of Radiation with Matter</a:t>
            </a:r>
            <a:endParaRPr lang="en-US" sz="3645" dirty="0"/>
          </a:p>
        </p:txBody>
      </p:sp>
    </p:spTree>
    <p:extLst>
      <p:ext uri="{BB962C8B-B14F-4D97-AF65-F5344CB8AC3E}">
        <p14:creationId xmlns:p14="http://schemas.microsoft.com/office/powerpoint/2010/main" val="3144783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80" name="Text Box 2"/>
          <p:cNvSpPr txBox="1">
            <a:spLocks noChangeArrowheads="1"/>
          </p:cNvSpPr>
          <p:nvPr/>
        </p:nvSpPr>
        <p:spPr bwMode="auto">
          <a:xfrm>
            <a:off x="8185734" y="5633274"/>
            <a:ext cx="3306470" cy="369332"/>
          </a:xfrm>
          <a:prstGeom prst="rect">
            <a:avLst/>
          </a:prstGeom>
          <a:noFill/>
          <a:ln w="9525">
            <a:noFill/>
            <a:miter lim="800000"/>
            <a:headEnd/>
            <a:tailEnd/>
          </a:ln>
        </p:spPr>
        <p:txBody>
          <a:bodyPr wrap="square">
            <a:spAutoFit/>
          </a:bodyPr>
          <a:lstStyle/>
          <a:p>
            <a:pPr defTabSz="684610" eaLnBrk="0" hangingPunct="0">
              <a:spcBef>
                <a:spcPct val="50000"/>
              </a:spcBef>
            </a:pPr>
            <a:r>
              <a:rPr lang="en-US" b="1">
                <a:latin typeface="Calibri" pitchFamily="34" charset="0"/>
                <a:cs typeface="Calibri" pitchFamily="34" charset="0"/>
              </a:rPr>
              <a:t>10</a:t>
            </a:r>
            <a:r>
              <a:rPr lang="en-US" b="1" baseline="30000">
                <a:latin typeface="Calibri" pitchFamily="34" charset="0"/>
                <a:cs typeface="Calibri" pitchFamily="34" charset="0"/>
              </a:rPr>
              <a:t>-14</a:t>
            </a:r>
            <a:r>
              <a:rPr lang="en-US" b="1">
                <a:latin typeface="Calibri" pitchFamily="34" charset="0"/>
                <a:cs typeface="Calibri" pitchFamily="34" charset="0"/>
              </a:rPr>
              <a:t>-10</a:t>
            </a:r>
            <a:r>
              <a:rPr lang="en-US" b="1" baseline="30000">
                <a:latin typeface="Calibri" pitchFamily="34" charset="0"/>
                <a:cs typeface="Calibri" pitchFamily="34" charset="0"/>
              </a:rPr>
              <a:t>-8</a:t>
            </a:r>
            <a:r>
              <a:rPr lang="en-US" b="1">
                <a:latin typeface="Calibri" pitchFamily="34" charset="0"/>
                <a:cs typeface="Calibri" pitchFamily="34" charset="0"/>
              </a:rPr>
              <a:t> секунди</a:t>
            </a:r>
          </a:p>
        </p:txBody>
      </p:sp>
      <p:grpSp>
        <p:nvGrpSpPr>
          <p:cNvPr id="3" name="Group 2"/>
          <p:cNvGrpSpPr/>
          <p:nvPr/>
        </p:nvGrpSpPr>
        <p:grpSpPr>
          <a:xfrm>
            <a:off x="1308406" y="2466975"/>
            <a:ext cx="4306372" cy="4732349"/>
            <a:chOff x="1180028" y="2849165"/>
            <a:chExt cx="2854940" cy="3683409"/>
          </a:xfrm>
        </p:grpSpPr>
        <p:pic>
          <p:nvPicPr>
            <p:cNvPr id="54277" name="Picture 1"/>
            <p:cNvPicPr>
              <a:picLocks noChangeAspect="1" noChangeArrowheads="1"/>
            </p:cNvPicPr>
            <p:nvPr/>
          </p:nvPicPr>
          <p:blipFill>
            <a:blip r:embed="rId2" cstate="print"/>
            <a:srcRect/>
            <a:stretch>
              <a:fillRect/>
            </a:stretch>
          </p:blipFill>
          <p:spPr bwMode="auto">
            <a:xfrm>
              <a:off x="1180028" y="3271656"/>
              <a:ext cx="2854940" cy="2981685"/>
            </a:xfrm>
            <a:prstGeom prst="rect">
              <a:avLst/>
            </a:prstGeom>
            <a:noFill/>
            <a:ln w="9525">
              <a:noFill/>
              <a:miter lim="800000"/>
              <a:headEnd/>
              <a:tailEnd/>
            </a:ln>
          </p:spPr>
        </p:pic>
        <p:sp>
          <p:nvSpPr>
            <p:cNvPr id="54283" name="Freeform 65"/>
            <p:cNvSpPr>
              <a:spLocks/>
            </p:cNvSpPr>
            <p:nvPr/>
          </p:nvSpPr>
          <p:spPr bwMode="auto">
            <a:xfrm>
              <a:off x="2723152" y="5581665"/>
              <a:ext cx="1311816" cy="950909"/>
            </a:xfrm>
            <a:custGeom>
              <a:avLst/>
              <a:gdLst>
                <a:gd name="T0" fmla="*/ 0 w 1137684"/>
                <a:gd name="T1" fmla="*/ 150733 h 585289"/>
                <a:gd name="T2" fmla="*/ 184259 w 1137684"/>
                <a:gd name="T3" fmla="*/ 150733 h 585289"/>
                <a:gd name="T4" fmla="*/ 255128 w 1137684"/>
                <a:gd name="T5" fmla="*/ 595979 h 585289"/>
                <a:gd name="T6" fmla="*/ 368519 w 1137684"/>
                <a:gd name="T7" fmla="*/ 645446 h 585289"/>
                <a:gd name="T8" fmla="*/ 396867 w 1137684"/>
                <a:gd name="T9" fmla="*/ 744394 h 585289"/>
                <a:gd name="T10" fmla="*/ 439389 w 1137684"/>
                <a:gd name="T11" fmla="*/ 991750 h 585289"/>
                <a:gd name="T12" fmla="*/ 481910 w 1137684"/>
                <a:gd name="T13" fmla="*/ 1041223 h 585289"/>
                <a:gd name="T14" fmla="*/ 609473 w 1137684"/>
                <a:gd name="T15" fmla="*/ 1090692 h 585289"/>
                <a:gd name="T16" fmla="*/ 623648 w 1137684"/>
                <a:gd name="T17" fmla="*/ 1239111 h 585289"/>
                <a:gd name="T18" fmla="*/ 666169 w 1137684"/>
                <a:gd name="T19" fmla="*/ 1288584 h 585289"/>
                <a:gd name="T20" fmla="*/ 822082 w 1137684"/>
                <a:gd name="T21" fmla="*/ 1338051 h 585289"/>
                <a:gd name="T22" fmla="*/ 921297 w 1137684"/>
                <a:gd name="T23" fmla="*/ 1733829 h 585289"/>
                <a:gd name="T24" fmla="*/ 1105557 w 1137684"/>
                <a:gd name="T25" fmla="*/ 1783297 h 585289"/>
                <a:gd name="T26" fmla="*/ 1133903 w 1137684"/>
                <a:gd name="T27" fmla="*/ 1931714 h 585289"/>
                <a:gd name="T28" fmla="*/ 1190598 w 1137684"/>
                <a:gd name="T29" fmla="*/ 2179073 h 585289"/>
                <a:gd name="T30" fmla="*/ 1303990 w 1137684"/>
                <a:gd name="T31" fmla="*/ 2228542 h 585289"/>
                <a:gd name="T32" fmla="*/ 1346510 w 1137684"/>
                <a:gd name="T33" fmla="*/ 2525373 h 585289"/>
                <a:gd name="T34" fmla="*/ 1502423 w 1137684"/>
                <a:gd name="T35" fmla="*/ 2624318 h 585289"/>
                <a:gd name="T36" fmla="*/ 1516598 w 1137684"/>
                <a:gd name="T37" fmla="*/ 2723261 h 58528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37684"/>
                <a:gd name="T58" fmla="*/ 0 h 585289"/>
                <a:gd name="T59" fmla="*/ 1137684 w 1137684"/>
                <a:gd name="T60" fmla="*/ 585289 h 58528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37684" h="585289">
                  <a:moveTo>
                    <a:pt x="0" y="32396"/>
                  </a:moveTo>
                  <a:cubicBezTo>
                    <a:pt x="46198" y="16996"/>
                    <a:pt x="82687" y="0"/>
                    <a:pt x="138223" y="32396"/>
                  </a:cubicBezTo>
                  <a:cubicBezTo>
                    <a:pt x="244282" y="94263"/>
                    <a:pt x="89949" y="91203"/>
                    <a:pt x="191386" y="128089"/>
                  </a:cubicBezTo>
                  <a:cubicBezTo>
                    <a:pt x="218240" y="137854"/>
                    <a:pt x="248093" y="135177"/>
                    <a:pt x="276447" y="138721"/>
                  </a:cubicBezTo>
                  <a:cubicBezTo>
                    <a:pt x="283535" y="145810"/>
                    <a:pt x="292554" y="151391"/>
                    <a:pt x="297712" y="159987"/>
                  </a:cubicBezTo>
                  <a:cubicBezTo>
                    <a:pt x="316530" y="191352"/>
                    <a:pt x="295932" y="192942"/>
                    <a:pt x="329610" y="213149"/>
                  </a:cubicBezTo>
                  <a:cubicBezTo>
                    <a:pt x="339220" y="218915"/>
                    <a:pt x="350875" y="220238"/>
                    <a:pt x="361507" y="223782"/>
                  </a:cubicBezTo>
                  <a:cubicBezTo>
                    <a:pt x="439568" y="197762"/>
                    <a:pt x="409453" y="186667"/>
                    <a:pt x="457200" y="234414"/>
                  </a:cubicBezTo>
                  <a:cubicBezTo>
                    <a:pt x="460744" y="245047"/>
                    <a:pt x="459908" y="258387"/>
                    <a:pt x="467833" y="266312"/>
                  </a:cubicBezTo>
                  <a:cubicBezTo>
                    <a:pt x="475758" y="274237"/>
                    <a:pt x="488635" y="275360"/>
                    <a:pt x="499730" y="276945"/>
                  </a:cubicBezTo>
                  <a:cubicBezTo>
                    <a:pt x="538484" y="282481"/>
                    <a:pt x="577703" y="284033"/>
                    <a:pt x="616689" y="287577"/>
                  </a:cubicBezTo>
                  <a:cubicBezTo>
                    <a:pt x="627491" y="303780"/>
                    <a:pt x="657362" y="366309"/>
                    <a:pt x="691117" y="372638"/>
                  </a:cubicBezTo>
                  <a:cubicBezTo>
                    <a:pt x="736536" y="381154"/>
                    <a:pt x="783266" y="379726"/>
                    <a:pt x="829340" y="383270"/>
                  </a:cubicBezTo>
                  <a:cubicBezTo>
                    <a:pt x="836428" y="393903"/>
                    <a:pt x="844890" y="403738"/>
                    <a:pt x="850605" y="415168"/>
                  </a:cubicBezTo>
                  <a:cubicBezTo>
                    <a:pt x="865528" y="445014"/>
                    <a:pt x="851627" y="457011"/>
                    <a:pt x="893135" y="468331"/>
                  </a:cubicBezTo>
                  <a:cubicBezTo>
                    <a:pt x="920703" y="475849"/>
                    <a:pt x="949842" y="475419"/>
                    <a:pt x="978196" y="478963"/>
                  </a:cubicBezTo>
                  <a:cubicBezTo>
                    <a:pt x="983653" y="495336"/>
                    <a:pt x="993118" y="533059"/>
                    <a:pt x="1010093" y="542759"/>
                  </a:cubicBezTo>
                  <a:cubicBezTo>
                    <a:pt x="1016638" y="546499"/>
                    <a:pt x="1126260" y="563685"/>
                    <a:pt x="1127051" y="564024"/>
                  </a:cubicBezTo>
                  <a:cubicBezTo>
                    <a:pt x="1134335" y="567146"/>
                    <a:pt x="1134140" y="578201"/>
                    <a:pt x="1137684" y="585289"/>
                  </a:cubicBezTo>
                </a:path>
              </a:pathLst>
            </a:custGeom>
            <a:noFill/>
            <a:ln w="22225" cap="flat" cmpd="sng" algn="ctr">
              <a:solidFill>
                <a:srgbClr val="FF0000"/>
              </a:solidFill>
              <a:prstDash val="solid"/>
              <a:bevel/>
              <a:headEnd type="none" w="med" len="med"/>
              <a:tailEnd type="none" w="med" len="med"/>
            </a:ln>
          </p:spPr>
          <p:txBody>
            <a:bodyPr/>
            <a:lstStyle/>
            <a:p>
              <a:endParaRPr lang="en-US"/>
            </a:p>
          </p:txBody>
        </p:sp>
        <p:sp>
          <p:nvSpPr>
            <p:cNvPr id="54285" name="Rectangle 97"/>
            <p:cNvSpPr>
              <a:spLocks noChangeArrowheads="1"/>
            </p:cNvSpPr>
            <p:nvPr/>
          </p:nvSpPr>
          <p:spPr bwMode="auto">
            <a:xfrm>
              <a:off x="1900380" y="2849165"/>
              <a:ext cx="2134588" cy="415498"/>
            </a:xfrm>
            <a:prstGeom prst="rect">
              <a:avLst/>
            </a:prstGeom>
            <a:noFill/>
            <a:ln w="9525">
              <a:noFill/>
              <a:miter lim="800000"/>
              <a:headEnd/>
              <a:tailEnd/>
            </a:ln>
          </p:spPr>
          <p:txBody>
            <a:bodyPr wrap="square">
              <a:spAutoFit/>
            </a:bodyPr>
            <a:lstStyle/>
            <a:p>
              <a:pPr defTabSz="684610"/>
              <a:r>
                <a:rPr lang="sr-Latn-RS" sz="2100" b="1" dirty="0" smtClean="0">
                  <a:solidFill>
                    <a:srgbClr val="FF0000"/>
                  </a:solidFill>
                  <a:latin typeface="Calibri" panose="020F0502020204030204" pitchFamily="34" charset="0"/>
                  <a:cs typeface="Calibri" panose="020F0502020204030204" pitchFamily="34" charset="0"/>
                </a:rPr>
                <a:t>excitation</a:t>
              </a:r>
              <a:endParaRPr lang="en-US" sz="2100" b="1" dirty="0">
                <a:solidFill>
                  <a:srgbClr val="FF0000"/>
                </a:solidFill>
                <a:latin typeface="Calibri" panose="020F0502020204030204" pitchFamily="34" charset="0"/>
                <a:cs typeface="Calibri" panose="020F0502020204030204" pitchFamily="34" charset="0"/>
              </a:endParaRPr>
            </a:p>
          </p:txBody>
        </p:sp>
      </p:grpSp>
      <p:grpSp>
        <p:nvGrpSpPr>
          <p:cNvPr id="4" name="Group 3"/>
          <p:cNvGrpSpPr/>
          <p:nvPr/>
        </p:nvGrpSpPr>
        <p:grpSpPr>
          <a:xfrm>
            <a:off x="6638926" y="2466975"/>
            <a:ext cx="5210174" cy="4313868"/>
            <a:chOff x="6919263" y="2986514"/>
            <a:chExt cx="3647827" cy="3300343"/>
          </a:xfrm>
        </p:grpSpPr>
        <p:cxnSp>
          <p:nvCxnSpPr>
            <p:cNvPr id="54282" name="Straight Connector 53"/>
            <p:cNvCxnSpPr>
              <a:cxnSpLocks noChangeShapeType="1"/>
            </p:cNvCxnSpPr>
            <p:nvPr/>
          </p:nvCxnSpPr>
          <p:spPr bwMode="auto">
            <a:xfrm>
              <a:off x="7556000" y="4998673"/>
              <a:ext cx="355997" cy="397669"/>
            </a:xfrm>
            <a:prstGeom prst="line">
              <a:avLst/>
            </a:prstGeom>
            <a:noFill/>
            <a:ln w="9525" algn="ctr">
              <a:solidFill>
                <a:schemeClr val="tx1"/>
              </a:solidFill>
              <a:prstDash val="dash"/>
              <a:miter lim="800000"/>
              <a:headEnd/>
              <a:tailEnd/>
            </a:ln>
          </p:spPr>
        </p:cxnSp>
        <p:sp>
          <p:nvSpPr>
            <p:cNvPr id="25" name="Text Box 8"/>
            <p:cNvSpPr txBox="1">
              <a:spLocks noChangeArrowheads="1"/>
            </p:cNvSpPr>
            <p:nvPr/>
          </p:nvSpPr>
          <p:spPr bwMode="auto">
            <a:xfrm>
              <a:off x="6919263" y="3207543"/>
              <a:ext cx="3035553" cy="685981"/>
            </a:xfrm>
            <a:prstGeom prst="rect">
              <a:avLst/>
            </a:prstGeom>
            <a:noFill/>
            <a:ln w="9525">
              <a:noFill/>
              <a:miter lim="800000"/>
              <a:headEnd/>
              <a:tailEnd/>
            </a:ln>
          </p:spPr>
          <p:txBody>
            <a:bodyPr wrap="square">
              <a:spAutoFit/>
            </a:bodyPr>
            <a:lstStyle/>
            <a:p>
              <a:pPr defTabSz="684610" eaLnBrk="0" hangingPunct="0">
                <a:spcBef>
                  <a:spcPct val="50000"/>
                </a:spcBef>
              </a:pPr>
              <a:endParaRPr lang="en-US" sz="3000" b="1"/>
            </a:p>
          </p:txBody>
        </p:sp>
        <p:pic>
          <p:nvPicPr>
            <p:cNvPr id="54286" name="Picture 1"/>
            <p:cNvPicPr>
              <a:picLocks noChangeAspect="1" noChangeArrowheads="1"/>
            </p:cNvPicPr>
            <p:nvPr/>
          </p:nvPicPr>
          <p:blipFill>
            <a:blip r:embed="rId3" cstate="print"/>
            <a:srcRect/>
            <a:stretch>
              <a:fillRect/>
            </a:stretch>
          </p:blipFill>
          <p:spPr bwMode="auto">
            <a:xfrm>
              <a:off x="7493513" y="3287742"/>
              <a:ext cx="3073577" cy="2999115"/>
            </a:xfrm>
            <a:prstGeom prst="rect">
              <a:avLst/>
            </a:prstGeom>
            <a:noFill/>
            <a:ln w="9525">
              <a:noFill/>
              <a:miter lim="800000"/>
              <a:headEnd/>
              <a:tailEnd/>
            </a:ln>
          </p:spPr>
        </p:pic>
        <p:sp>
          <p:nvSpPr>
            <p:cNvPr id="54287" name="Rectangle 96"/>
            <p:cNvSpPr>
              <a:spLocks noChangeArrowheads="1"/>
            </p:cNvSpPr>
            <p:nvPr/>
          </p:nvSpPr>
          <p:spPr bwMode="auto">
            <a:xfrm>
              <a:off x="8139219" y="2986514"/>
              <a:ext cx="1883755" cy="415498"/>
            </a:xfrm>
            <a:prstGeom prst="rect">
              <a:avLst/>
            </a:prstGeom>
            <a:noFill/>
            <a:ln w="9525">
              <a:noFill/>
              <a:miter lim="800000"/>
              <a:headEnd/>
              <a:tailEnd/>
            </a:ln>
          </p:spPr>
          <p:txBody>
            <a:bodyPr wrap="square">
              <a:spAutoFit/>
            </a:bodyPr>
            <a:lstStyle/>
            <a:p>
              <a:pPr defTabSz="684610"/>
              <a:r>
                <a:rPr lang="sr-Latn-RS" sz="2100" b="1" dirty="0" smtClean="0">
                  <a:solidFill>
                    <a:srgbClr val="FF0000"/>
                  </a:solidFill>
                  <a:latin typeface="Calibri" pitchFamily="34" charset="0"/>
                  <a:cs typeface="Calibri" pitchFamily="34" charset="0"/>
                </a:rPr>
                <a:t>ionization</a:t>
              </a:r>
              <a:endParaRPr lang="en-US" sz="2100" dirty="0">
                <a:solidFill>
                  <a:srgbClr val="FF0000"/>
                </a:solidFill>
                <a:latin typeface="Calibri" pitchFamily="34" charset="0"/>
                <a:cs typeface="Calibri" pitchFamily="34" charset="0"/>
              </a:endParaRPr>
            </a:p>
          </p:txBody>
        </p:sp>
      </p:grpSp>
      <p:sp>
        <p:nvSpPr>
          <p:cNvPr id="15" name="Rectangle 11"/>
          <p:cNvSpPr>
            <a:spLocks noChangeArrowheads="1"/>
          </p:cNvSpPr>
          <p:nvPr/>
        </p:nvSpPr>
        <p:spPr bwMode="auto">
          <a:xfrm>
            <a:off x="3876501" y="226951"/>
            <a:ext cx="478368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sz="3200" b="1" smtClean="0"/>
              <a:t>CHARGED PARTICLES </a:t>
            </a:r>
            <a:endParaRPr lang="en-US" altLang="en-US" sz="3200" b="1" dirty="0"/>
          </a:p>
        </p:txBody>
      </p:sp>
      <p:sp>
        <p:nvSpPr>
          <p:cNvPr id="19" name="Rectangle 11"/>
          <p:cNvSpPr>
            <a:spLocks noChangeArrowheads="1"/>
          </p:cNvSpPr>
          <p:nvPr/>
        </p:nvSpPr>
        <p:spPr bwMode="auto">
          <a:xfrm>
            <a:off x="238125" y="478101"/>
            <a:ext cx="828674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GB" sz="3200" dirty="0"/>
          </a:p>
          <a:p>
            <a:r>
              <a:rPr lang="el-GR" sz="3200" dirty="0" smtClean="0"/>
              <a:t>α</a:t>
            </a:r>
            <a:r>
              <a:rPr lang="sr-Latn-RS" sz="3200" dirty="0" smtClean="0"/>
              <a:t> </a:t>
            </a:r>
            <a:r>
              <a:rPr lang="en-US" sz="3200" dirty="0" smtClean="0"/>
              <a:t>and </a:t>
            </a:r>
            <a:r>
              <a:rPr lang="el-GR" sz="3200" dirty="0" smtClean="0"/>
              <a:t>β</a:t>
            </a:r>
            <a:r>
              <a:rPr lang="en-US" sz="3200" dirty="0" smtClean="0"/>
              <a:t>  </a:t>
            </a:r>
            <a:r>
              <a:rPr lang="en-US" sz="3200" dirty="0"/>
              <a:t>interact with matter via electrostatic forces leaving behind an </a:t>
            </a:r>
            <a:r>
              <a:rPr lang="en-US" sz="3200" dirty="0" err="1"/>
              <a:t>ionised</a:t>
            </a:r>
            <a:r>
              <a:rPr lang="en-US" sz="3200" dirty="0"/>
              <a:t> atom or molecule </a:t>
            </a:r>
            <a:endParaRPr lang="en-US" altLang="en-US" sz="3200" b="1" dirty="0"/>
          </a:p>
        </p:txBody>
      </p:sp>
      <p:pic>
        <p:nvPicPr>
          <p:cNvPr id="2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21878" y="1006204"/>
            <a:ext cx="2727222" cy="126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9357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WordArt 15"/>
          <p:cNvSpPr>
            <a:spLocks noChangeArrowheads="1" noChangeShapeType="1" noTextEdit="1"/>
          </p:cNvSpPr>
          <p:nvPr/>
        </p:nvSpPr>
        <p:spPr bwMode="auto">
          <a:xfrm>
            <a:off x="3364705" y="1103711"/>
            <a:ext cx="8474229" cy="445761"/>
          </a:xfrm>
          <a:prstGeom prst="rect">
            <a:avLst/>
          </a:prstGeom>
        </p:spPr>
        <p:txBody>
          <a:bodyPr wrap="none" fromWordArt="1">
            <a:prstTxWarp prst="textPlain">
              <a:avLst>
                <a:gd name="adj" fmla="val 50000"/>
              </a:avLst>
            </a:prstTxWarp>
          </a:bodyPr>
          <a:lstStyle/>
          <a:p>
            <a:pPr algn="ctr"/>
            <a:endParaRPr lang="en-GB" sz="3600" kern="10">
              <a:ln w="19050">
                <a:solidFill>
                  <a:srgbClr val="99CCFF"/>
                </a:solidFill>
                <a:round/>
                <a:headEnd/>
                <a:tailEnd/>
              </a:ln>
              <a:solidFill>
                <a:srgbClr val="FF0000"/>
              </a:solidFill>
              <a:effectLst>
                <a:outerShdw dist="35921" dir="2700000" algn="ctr" rotWithShape="0">
                  <a:srgbClr val="990000"/>
                </a:outerShdw>
              </a:effectLst>
              <a:latin typeface="Impact" panose="020B0806030902050204" pitchFamily="34" charset="0"/>
            </a:endParaRPr>
          </a:p>
        </p:txBody>
      </p:sp>
      <p:sp>
        <p:nvSpPr>
          <p:cNvPr id="11" name="Text Box 11"/>
          <p:cNvSpPr txBox="1">
            <a:spLocks noChangeArrowheads="1"/>
          </p:cNvSpPr>
          <p:nvPr/>
        </p:nvSpPr>
        <p:spPr bwMode="auto">
          <a:xfrm>
            <a:off x="8059959" y="3680733"/>
            <a:ext cx="28852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sr-Latn-RS" altLang="en-US" sz="3200" b="1" dirty="0" smtClean="0"/>
              <a:t>IONIZATION</a:t>
            </a:r>
            <a:endParaRPr lang="en-US" altLang="en-US" sz="3200" b="1" dirty="0"/>
          </a:p>
        </p:txBody>
      </p:sp>
      <p:sp>
        <p:nvSpPr>
          <p:cNvPr id="49160" name="Text Box 4"/>
          <p:cNvSpPr txBox="1">
            <a:spLocks noChangeArrowheads="1"/>
          </p:cNvSpPr>
          <p:nvPr/>
        </p:nvSpPr>
        <p:spPr bwMode="auto">
          <a:xfrm>
            <a:off x="3139155" y="1147020"/>
            <a:ext cx="65447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sr-Latn-RS" altLang="en-US" sz="2800" b="1" dirty="0" smtClean="0">
                <a:latin typeface="Tahoma" panose="020B0604030504040204" pitchFamily="34" charset="0"/>
              </a:rPr>
              <a:t>Linear energy transfer </a:t>
            </a:r>
            <a:r>
              <a:rPr lang="en-US" altLang="en-US" sz="2800" b="1" dirty="0" smtClean="0">
                <a:latin typeface="Tahoma" panose="020B0604030504040204" pitchFamily="34" charset="0"/>
              </a:rPr>
              <a:t>(LET</a:t>
            </a:r>
            <a:r>
              <a:rPr lang="en-US" altLang="en-US" sz="2800" b="1" dirty="0">
                <a:latin typeface="Tahoma" panose="020B0604030504040204" pitchFamily="34" charset="0"/>
              </a:rPr>
              <a:t>) </a:t>
            </a:r>
          </a:p>
        </p:txBody>
      </p:sp>
      <p:sp>
        <p:nvSpPr>
          <p:cNvPr id="49162" name="AutoShape 16" descr="data:image/jpeg;base64,/9j/4AAQSkZJRgABAQAAAQABAAD/2wCEAAkGBxISEhUTEhMVFRUWGBcWGBYXFxkVHRgYHh4aGRUYGBcYHSggGhomGyAaITEiJikrLi4uGiEzODMsNygvMCsBCgoKDg0OGxAQGy0mICYuLS0tLS0uLS0tLS0tLy0vLS0tLS0tLS0tLS0tLS0tLS0tLS0tLS0tLS0tLS0tLS0tLf/AABEIAJUBUgMBEQACEQEDEQH/xAAcAAACAwEBAQEAAAAAAAAAAAAABAEDBQIGBwj/xABLEAACAQIEAwQGAwsKBQUAAAABAhEAAwQSITEFE0EGIlFhFDJScYGRI0KhM1RicnOSk7GywdEVFkNTY4Kio7PCNHSk0vAHJDVEZP/EABoBAQADAQEBAAAAAAAAAAAAAAACAwQBBQb/xABEEQACAQIBBgoGBwcEAwAAAAAAAQIDEQQSITFBUZETFCJSYXGBobHRBTJCU3LBIzNikrLC8BU0Q3OCouEkY7PxBsPS/9oADAMBAAIRAxEAPwD7gTQCy8RskWyLqEXTFshgQ5ie6eunhUcpbS3ganK5L5Ono1ZwTiFom4A6za+6a+ppm73hprTKWfPoOOjUSi2vW0dOrN2lDcbw4t27puoLd0hUadGJ2A89D8jXOEjZO5YsJWc5U8l3jna2IuHELXN5Gdeblz5OuWYn513KV7ayHA1OD4W3Jva+q+w4s8WsOLrLdQiyWFwzohUS2Y9IFcU4u9noOyw1WLinF3la3TfRYqbjuHFj0jmrypjPrvOWIiZzaRE04SNsq+YksJWdXgcnlbO8sxnF7FpUa5cVRcICHfNOoIjpGs7CjnFZ2yNPDVajajHOtPQTjeKWbLIt24qG4YUHqdB8BJAk6SQOorspqOk5Sw9WqnKEb20k47ilmyUW7cVDcMKD1MgfASQJOkkeNJTjF2YpYepVTlCN0tPR+rBj+K2bJQXbiqbhyqD1Og+AkgSdNR40cktLO0sPUqpuCvbOyeI8StWFDXXCgnKNCSTqYAAk6An3AmkpKOk5RoVKzyYK+s7bG2xb5pdRby588jLlic0+EV3KVr6iKpTc+Dtyr2truTgsbbvIHtsGUzBHiDBHkQdIopJq6FSlOlLJmrMow/F7D3WspcBdZlRPQgNB2JBIBjaRMVFTi3ZMnPDVYU1UlHM/no36tp1xLitmwAbrhcxIAgsTAkwqgmANSeldlOMdIo4epWuqavYZs3VZQykFSAQRqCDqCD1FSTvnRVKLi7S0oUs8XsPeaytwG4syuvSMwB2JEiQNRImoqcW7LSWyw1WNNVXHkvX+uoempFIngOKWbxYWriOUMNlMxuPlIInbQ1GM4y0Muq4erSSc4tX0XHDUikzsFxvD3XNu3cDMJ8YMGGysRDgHQ5SYqEakZOyZoqYStShlzjZZu/RfZfpNIVMzinEeIW7CZ7jQJCgQWLMdlVVBLN5ATUZSUdJZSozqyyYLP8ul6g4djrd5BcttmUyNiCCNCCDqpB0IImuqSkroVaU6U8iasznH8Tt2Y5hIzTGhO0Tt76pq4mnS9d2KZSUdIm/abCgEm4QBqSVYADxJiqVj6D19z8jiqJuyFMN23wFxgqXpJ1HccZh1KkrDfCam8XSSu29z8i6pTnCOVJZtfR1jn85MN7Z/Nb+FQ/aFDndz8ijhYjfD+J2708sk5YnQjfbf3VdRxFOrfIZKMlLQO1eSKr+IRFLuyqo1LMQoA8SToK42lnZKEJTkoxV29SEsHx3C3WyW79tmOoAYSR4r7Q91RVSDdky+pg69OOVKDS8OvYaM1MzE0AUAUAUAUAUAUATQBQHl+1XErlproB7voWJuRA+6IUCmd9mNU1ZNXXQ/13nqYChCooyaz8JBdjyn8jypTlphbYP/AA16/H93GWLQ/wADtWW1lFbL/iS8D2XPLqVp+8jHvpSl4pDN9yrcXInv2WO/UNetn7IqTzcJ1eZTFZXE09Ul3qD8yviFqMObUaIOLMoHQoxCx5977aSXJtsyu4UXetwm3gU+m+nwNay844XJ3xRt/wB30NWA92bWrV9Zfpt/aZJR/wBI4fYyu3hbX3ZjLwf/AA1wHa/YwLsPE3r1wP8AMGKrXqvpUe9mup9dFrTGVW39MU1uNY63uWR3TxIgjoR6Mbn7Wvvqds9tWV8jHa1PL18F+e3gI4HDm7h7SNqF4bfT3ElEkfBaillRSfNZoqz4OvKUddaL3Xf5hvjbcy3ec7rw0uPJml5HxtqfhUpq6fwlGFWROEVrrW3Zvmd8eTmnFn2OHqV8mc3XJB/uJ8hSpnyuiPn5DBfR8CttZ37MlfmYdo/pfST1XhzMPIuWbT4oPlXamdy6v14EcFyFSS11fBJfmZq3mz4zCg6gWL90de99CgP5rsPjU27zj1P5GSKyMNVtzors5TtvSfYZlhM2Cw1v6pxK24/At3mIU+UIBUEvo4x6fA1TvHFVZ68hvtlFK/8AczW4GctzGjouIzAeGazac/NiTVlPM5dfyRkxWeFF7YeEpIx+EpltcLfq7NmPibtq5cafewBqqGiD2/NN+JtxDvUxUNS0dGTOMVuTsbKjNxB5H3PDW8vlzLj5/ny1+VWWvU7DC+Tg10zfclb8RHZg5MO6HazdvoPJFdigHkEy12lyY22XGO5dZS5yi+1pX7zIwVkrhuH3joxuo7nxOIV84+Lup+AquKtGD6fH/s21XlV8RSWjJaX9DVu6PebvajENbwt0oSGZRbUjozkW0PwZgatqtqDsefgaaniIKWhZ31JNvuQr6IuHxWECAKptXMPA65Qty2PgFufnGo2UZxtssXKrKth6uVpylLfdPfdbhztTfZMLdyGHYC2h8HuEW0P5zCpVW1B2KsDBTrxUldLO+pZ34CPHcItizYe2sei3LWWOlskWrgnwyMT8KhUWTFNareTLcJUlWqzhN/WKV+v1ovelvPRLV555g2F52NuOdVwyraTyuuM91vfkNsfFqqXKm3s8Wbp/RYWMFpm238KzRW+7a6jrBjlY67bGi37YvgfhoRbunw1U2vtri5NRrU84qfSYWM9cHk9j5S71IR7a72vc/wDtrzPSmmPaeTX1Hh8UovXuUdbdsB3HRnM8tT4gQWI/FrBF5EMpaXo6OkupvgaPCL1pOyexLS106k+sa4hgxdQqdDujDdHHqsPcf4VXCWS/EpoV5Up5W3Stq+fmRw3FG7bViIbVXHg6nK4/OBrtSGTKyGIpcHUcVo0rq0o9j2J3u+5P91ep6K9o7R1nosZiFto1xyFVFLMT0A1Jr1nJRzs0wpyqSUIq7ehGJw7hpxJXE4pZ+tZsNqtpfqsy7G8dyT6uw2k1Rjl8qfYtn+TdWrLDp0KD6JSWmXQvs9GvSzW4hwy1fTJdUMu46FT0ZSNVYdCNaslBSVmZKNapRnlwefx6GtfaZvDcXcs3BhsQxaZ5F4/0oGpR+gugfnASOoFcW4vIl2P9azTWpQqwdeirc6PN6V9l92h6jdBq4wk0AUAUAUBE0BlYztBYRzbUtduje3aU3GH40aJ/eIqt1EnbSzVTwVWcctrJjtlmXZt7LnOFxeLuMJw6Wrf1uZdl48ktgr82opTb0W8RUpYeEWlNylqss292f9psVYZTx3bxe9b/ALS1fsfnmzH6jWevpXU14Hs+inyZdEoy3KfmZGOtjmYj8A4hvniMNc/dVUlnl2+KNlKTyKfTkLdCcTm8JTF/2iYgf9ZcX94o9Eum/idi7TpfZcP+NP5F+NSXdfweL/abZ/fNdks7XxfIjRdoxfTQ/MWYc/c7njjp/wClKfuiu3zp/a/KVyzqUf8Ab/8AamKYYRZtD/8ANwj/AF3qHs9kPEul9ZJ/axH4DX/+xbPjxG59mGcfuq63KXxPwMf8KX8qP40V8BHdUeGDuj/NYVGCzdj8SWKd5J/bX4YldwZsPejrwm3H5t6KN3i/hOweTVhfVWf5Rt9Vx/8Aylpf8q6f313SpdS8GQjyZUP5kn/dHyOLgLelx14dYHzGIo8+U/sr5iHJ4H+bL8g/hDOLwpH3nc+1sPFSXrR6vIzzzYaov9xeEhTC/wDDYT/mz/qXq4vVj1+ZdUf01b4P/k0MDpex/wCMjf5KCfs+ypx9aX61Iy1s9Kh1P8T8zNw+mF4T+Ph/tw9wfvquPqU+zwZsq58Ri10S/wCSJrYb/wCQv/8AL4Yf48RVqX0j6l8zFUf+jh8cvCAhz8ljiZOmS5ePzsW2/fUHK0Z9FzQqanWwy2qP4mvkXcaslMDaH9U2EPuCXLU/YK7JWgui3dYrws8vFSb9pT74yGO0neOGtf1mItmPK2GvH9iu1NS6V3f9FeCzKpPZB/3Wj+YntCIfCXPYxKj89Llofa4pUzOL6Rg88asdsH3NP5B2kOb0a37eJtf4M17/AGClTUun/IwV1wk9kH32j8xrj2E52Gv2ur27ij3lSB9tSqK8WugpwlXg68J7JLxLOFYwXbFq6Nnto/zANdjJOKZHEU3TqyhsbW5iHZPvWDdO9+5dvT+CzHl/5YQfCoUs8b7WaPSHJrcGvZSj2pK/fcOPdy7hb3RbvLY/g3QUH+Zy6VMzjL9Z/wDIwnKp1aW2N11xd/w5Qh213te5/wDbXl+lNMe08utpR4rgneRrv9c7XP7vq2/8AU/GsFbM1HYTxmaSp81W7dffc0KoMpnYb6PEXE6XQLq/jCEuj9hv7xq6XKpp7Mz+RrqfSUIz1x5L72vJdh7fsWdbvuT/AHV6Xor2iujrGuKH0nEJhx9ztZb1/wACZmxbPvYZyPBB0NejNZcsjVpfyPWofQUXWfrSvGP5n8l1vYb61ceeiaHRPiXD0v2zbuAkGCCNCpGqspGzA6g1GUFJWZbQrTozU4ae5rY1sM3hvEntOMPiiM50t3ohb4/Ut0DdOu400FcJtPJnp27TTWoQnHhsOuTrjpcfOOx9j6d0GrjCTQEE0BncU4zasQrS1xvUtIMzv+Ko6eZgDqahKpGOZ6dhooYapWu45orTJ5ku35LO9giOH4jE64lzZtn+gtNDEf2t5df7qQPM1DJnP1sy2ebL+Go4f6lZUudJZv6Yvxd+pGvgsDbsoEtIqINlUBR8hVkYqKtEx1ak6ssqo230jEVIgTQHnu1fB3xPo2SPo8RbuNJj6MTnjxO2lU1qbla2pnoejsXDD8Jl+1BpdbtYzsV2fvG5xFhEXrQFjUeuVl58O+F3quVKV59Og1Qx9JU8NF6YO8uq+buF34BiMuEAQS2YYgZh3M963iH/ABtVddJ1aucFO0Vv33JrHYfKqtt29jNptGUF4p9g2nCLxxV8soFrJf5bSO815bWYRMiCjb+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W5u2q9rLrVncb7OYG89m+b9vlPeCplJBhVtLbJlTGrZyPKKlSi2nlLT5FWNrU1VhwMspRu79cnLwsus47NYG6Vutftm0WtWcPBIMi2jBnGUnulnaPIedcpRk077EtxLHV6alFUpKSUpTzfaazdiSuT2Yw9/OrXrbJycOmHBJU8xgfpHXKfUOVImNz4V2mpN3ktCsRx1SjktUpXypOWbUrZk769JVgcHfz2rDW2CWL968bsrldDzTaVYM5vpBII0yHxrkYyylG2h6f11k61alkTqqSvKKjk57p5sq+rVmz6yzjFvEJdvi1bZ/SbVtEcRltuM6ObknQBWVvPKRvXZqSk0lpI4eVGVOm5ySyJNta2szVum910XTHeMYBlw9sWVznDtZdV6sqEBlH4RTNHnFSnG0VbVYow1aLrSdR2U1JN9a07zrgaO12/iHQ2+aUVFYQ3LQQCw6SzOY8CKU7tuTRzFSjGnCjF3tdtrRd7OpJdtzL4xg7puYiwtpjbxbWSbg9VVgJiMxnRsirHiWHgarnGV3FLT+ma8PWpKFOrKSTpqStrbveNtueWfqN/jeCN/D3bQMG5bZQfBiO6fgYq+cbxaPOwtVUq0Kj0Jpsy+HNexF+3du2ntLZtkZXiTeeA+WN1VQQG65zG1VwypSTkrWNVbgqNKVOElJyerVFaL9Lvo1WNHtFgmu4d1txzBle3O3MRg9ufLMBU6kcqNkUYOrGlWUp+rnT6mrPuYjg2uYnEW7rWntW7KNAuAAtdeA0CdkUEZtjn0moRbnK9rJeP8AguqKFChKmpKUpPVqivN2dtVs+k3oq4888nlxNqzcwVu28lnS1eAHLWy5JDFp7rWwSuXc5VjQ6Z+UlwaXb0HsXoVKscTOS1OUdbkloXxNXvqu9h6nCYZbaIiCFRVUDwAED7KvSskjypzc5OctLd32lHGcCL9m5aJjMIDD6rbqw8w0H4VyccqLRZh63A1Y1Nj7ta7UeG7WXcViEt2fR7qXSGS64UlEHdDOjj1pE5QNdRMQa83FJycZNPk9F8/YWVKNGnU4VSyorOkvWexNaraym1w91UKtpwFAAGRtANANq8l06snfJe5+R5UsqTbek79Du/1b/mN/CucDV5r3PyI2YlxPhV5wrW7bi5bbMkqwB6MpMaBlJHloelW04TV1KLs82h+RooTyW4zXJkrPo6ew1+zOPxAFxbeEvC62QDmobaIe9Ja4dGA8EzE16OCpzpZWbT+s5soYSnFt1KiUejPJ9S87HruCcN5CFS2d2YvcuEQXc7mOg2AHQADpXpU4ZK6TuJr8NO6VksyWxL9Xe15zRqZnCgAigFcfgbd5DbuKHU7g/YR4EdCNRXHFSVmTpVZ0pZdN2ZlphcZh9LVxcRb6JfJVx4AX1BzD8ZSfOq8mcdDuunzNbq4atnqRcJbYq6+7mt2O3QW/ypitvQnnx51nL882b/DXVKfN70R4Chp4ZbpX8Ld5W9vHXtGa1hk/s/prnwd1CL+a1c+kexePkSUsJTzpOb6eTHcrt70O8L4PZsSUXvt69xiXdz4s7an3bDpUo04x0FFfFVa1lN5loSzJdS0D4FTKCaAKAKAiKAIoAigCKAIoAigCKAIoAigCKAIoAigCKAIoAigCKAIoCYoAigCgCKAKAiKAmgCgIigMrj/HrWDTNcDmdgiE/NvVX4kUBl8P7cWHQM6X1JnurYv3QBJA7628p01091AOWO1uGdlQLiJYhROGvqJJgSxtwB5nSgGU47bJgq66uASA2Ypc5RCqhLE5tRptrpQEfzjwvei6O6FJgMfWAZIgd6VIOk0BFvtFZy3GbMgtlpJUkMoMZ1KzmX3bTrFAX/y3h5Yc1AUDMwJiApYOTPhlb4CdqA4xHHLK2hdBLKzhFCqxJbNlICxOmp26UBB7QYaJ5giAQYaGByQVMQ3rptPrCgIudosKASbqwuWYDGMyl1mB1UEj3GgC72iwq5s11QELKx10ZRcLCY1I5dz80jegLLvG8OubNcAyzJMiINwGTHjaufm+YkAs8assyrnGZyQo11jqdNJ8/CgNGgCgCgCgCgCgCgCgCgCgCgCgCgCgCgCgCgCgCgCgCgCgCgCgCgCgCgCgCgCgIZQRBEg9KAqwuFS0uS2oRQSQqiAJMmANBrJoC6gFH4baO6DckESCCWzkgjUHNrIoDheEWBtbA2iJXLAAGWPV0CjSNhQE3uE2H0a2p9b/ABatt49fGaAh+EWDvbUjvaHUHNmLSNjOZt/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Bb2TAGjh7wdVddmAYdNCJGh2oAxN8IrO0woLGBOg1Og30oBG5xyyozEsFPqtlaG1C90x3pYgCN5BEjWgH7VwMoZTIIBB8QdQaAjEXgis7TCgsYE6DU6DegEL3HbCLmZiF1IYq0MAYJUx3tYiN5BEigNG24YAjYgEe47UBxir620Z20VQWJ3gDc/AUAjc49YUAksAwlTlPfG0rp3htt7S+0JA06AoxmKS0udzCyoJ8MxCifASRrQCd3jtlYzZ1JiAyMCQQzAwRporHX2Y30oDSVpEigJoDMPHbMM0tlQlWbK0K4kFCY9aRHvIHUSA/YvB1V12YBh00IkaGgLKAzf5bswWlgoOUtlaA3sEx63SPEgbmKAfsXQ6hl1DAEHyOooDomgMs9ocOE5hYi3r3yrAEgSVBjVtxHiCu4IoDTRpEjrrQEk0BmDj1jJnBbIZhsrAEgZioJG4E/EEbgigNMGgK8TfCKztMKCxgToNSYFAJPxyyACSYYFlOUw6jdlMaiNfMEETIoDRUyJoCaAKAKAKAKAwMJhcuI5IsOLKIHW4XlC5hSAh6wSffJiTJA3hQE0BgcNwgF97Xo7JZtZWtuXzI7MO8Qh2Op8dZOhMkDdVQNtKA4xNlbiMjaqylSNtCIOo8qAyeHWiMRcQ2GW3aUC1cZ8ykNDMqKfVAMDrEAaCBQGyqgaDQUB1QGBwXBxcuWzh3t27LfRFnzK8qQzqvQxPj656k0BvARQHF+0HVkbZgVPTQiDrQGRwyyefdQ2GW3bAFp2fMrBtXCofVAIjrA0EDSgNqgOLtsOrKdmBB6aHQ0BkcGtHm3Q1h7a2iUtFnzKynVii/VGg8YGgjUUBt0BVibC3EZGEq6lSNpBEH7KAyeD2ZuXVfDtbW0eXaZ3zhrZMnID6okL4/VH1YAG3QFOLwyXVyOJUlSR45SGE+UgUBmcFVi94XLLoEYW0e4/M5iLOUidh16k5tSTQGzQBQGBwXCZzdNyw9mL7tlL5luGcwuxtqTttoPAQBvCgA0BhcHwuZ7wew9pUukqC+Zbp1+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YoDrnN7TfM0BRcxD81BnaCtwkSehSP1n50Bfzm9pvmaA8723xt1LNspcuKeaBKuy6ZH0kHar6MU41L81nnek5yhQvF2zrQNdnsXcZsRmuOYugCWYwMiGBJ0EzXl+j5OWHTbu859DjoRjTotJK8M/Tnek1WxsGDcg6CC8GTOURPWDHjBraeeS+KIgFyMxganUwTA+AJ+FAd81/ab5mgI5ze03zNAL4S+5NzvNpcgd46DKmgoDm1xi2wtlb4Iuki3DznKglguusAGfdQDfNb2m+ZoA5r+03zNAIcZ4g1q3zCzwhDGGMkDUjfwFAJ4jtSETEM2Y8gKYR8wuZlDAI2knUA+E+FAaWBvvlMux+kuj1jsLjAfZQHOOxbKbRNxlXO2Y5iBlFq6TPlpPwoBOz2nRhP0o+ja7B37rFGt6N90kHTr0NANcLxzXELhnhjmAJMgFVIG/nQDvOb2m+ZoCOc3tN8zQE85vab5mgDnN7TfM0Ac5vab5mgI5ze03zNATzm9pvmaAOc3tN8zQEc5vab5mgDnN7TfM0AxgLjFxJJ33J8KA1qAxuIfdG+H6hQC9AIYm9dV3IDFVS3lAUEFma4H6ScoyGAdvfQCNri+JJWcKwWFYnWdbeYqFIHeFwqsGNM3URQDSY66baNyjmNzIVyv6mcrniO73e93tPOgFMLxq8622FgkO1vUK8BWNsMZI+qGZs3qkIdqAleM3zAXDMW7mYHMuUFbZJMiTqbqiBqbfQSQBu0AUAtb+7P+TtftXaA44nYS6hRrmSGtsSCAVyutxd9pK70BnrwC0pIW4VADDJplAZ7t2Ms/hkeOVSOpoDYsgABRGgjQADTwA2FAVXfutv8S5+u3QGZjONuhcBF7j5CSRBJBZACWAnKO9JEEjegEe2t0PhrLjZnVuvW256gGtND1anws8z0t9R2rxH+zfrYn8sP9NK8j0b+7R7T6XH/V0Pg+bL8bwlHu81nMgIANIUqXbMB7RBInoAY3M7jzRDE9n0fl5b2isWOY5jl5YtlkJMhgVBDdNfAUBZa4EMsm8JLB+6BGhuOrDWc8N63UKNDFAbqKAIE9dyW666kzQFGDMNdP8Aaf7EoDAwnZlAqKuIDZVypAGhNprd0qA31mK3CPFfOaAaw/BQGRvSS0OW70NnabBYHveNokAQBnGkLBAVwPZ88hEe8gblhGCrKhhbFtnHf1vBv6T3aUBtcXsq9vI/qsyq2sd06HX3daASxdrBXM1x3UghmZs5AhlWwx0O0BV8jB3oB7C4qyCbYuoWLucsicxPMKx4gMPhFAUYzE4a6qlrq5Acx1gMO9bIJ8JaD8utAVXrWDzM7MgIZbpl8oU25AaJhQO95GCaAd4ZZCKyL6qtlHXQKoGvuoDPxPBbri79Pyy5eIUtAJOUmXHeXQiIjXfegOn4ReZ2Y3socycgIIAMKoJaNUkEgCCJG+gDOA4W1tpa4XGTKQQe9omrSxmMpjQQGbfegF14G4CjnmBa5R7pBM6O2YNoTqesGDrQA3BLkj6cwABlyHWHR4MPqpClSPBzqOoF+H4U6szG85zK6hYIC5iCCozHUGdTqZGsAUBRh+B3Eg89iVVgJUwCc8EAP+EJBkHKNooCt+zr9MTcVYIC6wJ50E97vQLg8u4D4ZQGsNwtluBzdZgJ7pkbm4d80HRwDIjuKYECANOgGeH/AHQfH9RoDYoDG4h90b4fqFAL0AUAUAUAUAUAUAUAtb+7P+TtftXaAVx/BxcfPnZTKHQIQApB0BXcwNTP6qArHZ60Do90aBQJU5QFZQBKnox3mgLeH8HS0/MzM1wrlYnY+pML9USsx+Ed6AZu/dbf4lz9dugGaA8z29+42/yo/YuVpoerU+Fnm+lv3ftXiN9m/WxP5Yf6aV5Ho392j2+J9L6Q+rofB82Wcb4EMQH+kZS6Mh0Vl1t3bUwRO1xjvGgrceYRd7OWmJJa5JDA6qJLG6SYCxM3X8ttN5A6v9n7TAiXG+qlQdVuKSBlifpGMxvHnID2AwSWU5duQuZ2111d2uNr+Mx8/GaAjB+td/Kf7EoBQ8GEoRccZGLAaRmLM8kddWjXoBtrIFQ7OoMoW44VWtvlEalORlkx/Yr+c3kQBy/Zq2RaVnYiyoVRCiQptFC8DvMOWPKTMaCANDiS5lUHYuo+ZigFrnZ7DkRlbaCQ7gsNfWM66mfeB4UB3gOH2B30t5Sr3NZOrBirMdYJJBOvjQEX+G2A6k25LkpMn2XcyJ8j9nhQEjgWHiOUIMSCWIMEkSCYJBJg9J0oBnB73Pyh/UtAMUBlYjgVtmZpKlrq3TAHrKqKNYn6s/3j5QBX/N5JkOwPMF5oCjM4KMWMDclf8R8iAJt9n7YVVzv3VRJWFJC5oY5dC5nVj110oDu5wVTZWwCAmbMwKzm3I0J9qG94oBb+bgZWFxz3svqd3L3Cr5eq5rjO5g66AyJBAsbs5bJnPc2gCdhlKnpJYiO8ddPMyAxheDJbucwFie+dTMZmuOYPh3zvOw85A0qAKAZ4f90Hx/UaA2KAqfDoTJAJoBXH2glt3S1zGVSVQGCx6CelATgLQe2jva5bMoLITJUncT1igL/RE9kUApxVeVad7djmuokWwYLa+OvTX4UBfhrCsis1vKSASpM5SRJEjeNqAs9ET2RQCnFl5Vp3t2Oa6jS2DBbUddemu3SgL8Ph1ZVLW8pIBKkzlJGokbxQHYwNuScgkgCfITA+0/OgEuMzatF7WH5zgiLYOUmTBM67e6gHVwqQJQA+HhQE+iJ7IoBHjFvlW2u27HOuKO6gOUmSM2uvTXbpQDdnDqVBNvKSASszB6iRvFAZ/G+F2n5Ia3mXmiVgEaq6yZ1gEg6a/Ca6pNXtrzEKlONSOTNXQniU5AxD2cK1wh7YyAhM3dUtcDQSdCFM+x01qunTjTjkxzIunUnNJSd7Zl0I2LRsMQoKFiA2UMCYIBmAdoI186mQLkw9sgEAEHUEGQR5GgEeNE2ree1hzfaVGQNl0JgmddqAfGFT2RQHKYC2JhR3jJ33gD9QFAJ8ZJtW89rDm+2ZRkDZdDuZM7UA6MInsigJ9ET2RQGfxkG2qG3hueTcVSAQuQa9/Xw/f0oDQ9ET2RQHNvA2xoEA1J+JJJPzJoBDji8tFe1huewcQobKRIKlpPgCR8aA0fRE9kUBymBtiYUamT76AS4sTaFvlYY3s1xVYBsuRTu5neKAf9Et+yKAPRE9kUAhxUm1y+VhjezXFRobLkU7uZ3j/wANAP8AoieyKAPRE9kUAhxUm3y+Xh+bnuKjQ2XIp3c+Mf8AhoB/0RPZFAHoieyKA5u2LaqWKiACT7hqaAzuFcSt3LpQWWRgGMkqdltMfVY9Lqf4vKQNqgCgMzjmAe6E5ZAKvmaSVzJlYG3KgkBjAPgNdSAKAoPBM6srs1uXzqtpzCDKFygldiZYiN2jWNQNkUBm8cwNy6LfLIBV8zAkrnTKwa2SoJhjlB8tdYigKf5GLqQ7Nb7+dVtPoggDKCV1BMsRA1aNhqBsCgM3jGAe61tkKws5lYlQ6nKchIB7sifhEEE0BXZ4RIUuxUqxYKjSqjOrhBmEx3QNANJAgRQGvQGXxfAPce2yFYWcyMxUXAcsKSAdJE/ADYmgOLfBpCF2ZSjFgqOcoBYME7w1UQBsPKIEAa00BidoArG1F20hD6q9zJzBEm1I11gEjy2I0oBXC4iyCl0XLjZQ7omHF29byMQkDIhza6gCI1+qtAaT5711Poytu0xaXEFmiENtQdhLSWA2EAzIAHV7N17i281u7kzZATcFwd0sQTlKZAg0AIy/WnugZeAt2EC23dhbR7rRdsXLcsFPMJe4ADbhmIMQRoCQpFAbPC8Rhsirh7ltkCgqEcMMh2IgmR50BTxbh73Llp0ylUDZ0YlRcBK5Q0A6DVttwBsxIA64dwwoVd3bMFuLkDEoA7hwBIk5QFUHTQba0Bp0Bk8W4fcuXbTrlKqGDozFRcnLkBgGQvebUbwOpIAt4dw4oVZmJYB1yzKgM2YKCRJyiFBMaDYSaA0aAz+M4J7qAI2Vg0zJGkMCJXUTMSNpka0BRheEnPnbuQ0rbttKjQTBZQRJGoXKDJmZMga9AIcbwb3rRS22R8yEPqMsMCxEazlzD4xpNAL4LhbC4LhAthQALVtsy5oIZiWQGdYgROUEyYgDXoDO41gnuqotsFIYNMlZEEFZXUZpiegJO4FAV4HhhV+YxyxOW0jSighQTqo1JE6ADXzJIGrQGdxrAvdVOWQCr5jJK5lhgySNQG0B8BruBQHHD+GlHNxjl1OW0jSiggTEqDJIzGIGu2kkDUoDGx/DLjX+YAj28gU2nZlBeWhzCnUAgDT6xP1RIDfCeHmykF2uMxDMzGZbKqkjwBiY13oB6gIImgOVtgagAfD3fwHyFAd0AUAUAUAUAUBxdvKolmCiCZJA0GpOvgKASPG8N0vIxAUwhzmG9QwkmD0NAC8WUyFt3mILr9xuJqgkwbgUEHYNME7HQwBAx14ju4ZwYU/SPbUSd1ORnIIHlHgaAkNiST3bKDM4BzPdlf6NiMqQZ3WT7zQEeiYhhDYgKcoE2rQWGkEsBca4II0gzvvQFLqnMyPiLpYksFLZAAQSEBtqoICqxAJJ0J6TQHR4PhSAjotwFckXma9mAOaDzSxYhgDJk6CgHLFqyssi2xmJJKhRLdTI3O9AXC8pnvDTfUe/9VASbiggSJOwnf3eNAci8piGBmY1Gsbx40ANfQbso1A1IGu4HvoCjFYaxdDLcS1cB7rBwrAxBgg+cGKAXXAYYkMmVSX5n0blMzdScjDNpuDIoAtcNhQLeIvAZSoOdbu5nNmuqxZhtqYigLGw+IB7t9CJT17WY5R64lHUZjoQYga6HoBBuYoR9HZYd+SLjIdvowFKEGToTmEb60BB4jcE5sNd0CmVa04JPrKO+GOXroPKaA6HFrc5SLqnMyd6zdAldScxXLljZpg/A0BNni+HcgLetElc8B1nLOXNEzlzAifHSgHhQBQBQBQBQBQGPxHirW7pQBYX0aZmTzrrWtIOkROxnbSgFrXa20xQZH75AHqnfkxsTr9KsjybfSQObHabO9si2RacesSMwZmtKmk+rNwA9dD0iQOrfa/DlQ0PlkDMFJAkqATG3rCgNHh3FkvO6oG7nU6T8N/MeVAaFABNAVelJ7a/nCgFMfxvD2cvMuKoY5Q24BiYJHq6TqdNKAdtXVYBlIYHUEGQfcRQHdAFAFAFAUY68Utu4ElVZgJAkgEgSxAHxIHmKA87h8dw4qDdx9q65FsszYoAMyjRhbW5kSTqQoAPWau4vV5r3M5lJay+xjeFKZS7ggZYyHszL+uZmZbSfGKcXq8x7mV8PT5y3oeXtBgumKw/6a3/ABpxerzHuZzjNHnrejscewn3zY/Sp/GnF6vMe5nONUOfHejr+W8L98Wf0qfxpxerzHuZzjmH95Heg/lvC/fFj9Kn8ajwNTmvcOOYf3kd6I/lzC/fNj9Kn8a46c1pT3DjdDnx3ox+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eXmS4OT1MpvcHw5ck34UhtAyA5me5cJzRIgvoBG2s1LjuH95H7y8zvA1Oa9zH+GNh8Pb5a31IzXHl3SZd2uNtAiWMabRXVi6D9uO9EuL1eY9zGDxbDje/a/SL/GpcZo89b0d4rW5ktzODxzC/fNj9Kn8a6q9J+0t6O8TxHu5bmcntBg/vrD/AKZP+6pcJB60S4jifdy+6/Ij+cWD++sP+mt/91SujvEMV7qX3X5Fd7jmAcENicMwO4N22QfgTXR+z8X7qf3X5CgxXCwxYXcIrFlclbltCWXRWYqRmIGmvTSu2Y4hivdT+6/I74Xi7IvLbw+JW6hR8yc4XyGkEPmZzcjVljUertGpxaK6mGrUlepCSXSmvE364UBQBQGde41ZQsGJXK4tmQfWKhwB490g6eNAcHjliSC5EXOVqCO/myaSNRm6j37UADjliFOeM4VlkEZlYgKyyNRqPhQHacWtG1zgSUlVkK0ksVCwIkzmH/gNAU3O0OGVWZngKAW7rd0ESubTTMNp36UAP2jwyxNwagsNGMqFZ823q5VJB60BdhuN2Lji2j5mM7A9GuKdfDNbcTtp5iQH3QEEESCII8R1oDF/mdw77yw/6JP4UAvi+w2BfLFhLYBk8pVtlvwWYCcvkI6UBtcP4fasJks21Rd4URJ8T4nzNANUAUAUAUAjxv8A4e9+Sufsmuw9dDUfmexsK+lekw1B21UkYag5aqRhqDlqumGoNrtXHoMb0nLVnmEVtWWZNFbVkmTRwayTJHK71lqE46TRwtYKiN9I1sNWGoehSNXDVgqHoUzWw1YKh6NIcubVmTzm+AhiK0QNMDKxVa4GuBlYmtcDZTMrE1qgbIGdc3rXA0rQV1qgSIrVAEVrgD1v/pcP/fH8lc/WlWVfUPE/8g/dV8S8GfX6ynxoUAUAvdwFpvWto0tmMqDLQFDajeABPgBQHDcMsGJs29CCO4uhEFSNOhA+VAdJgLQ0FpANNlHQyvToQCPdQHFzhlkqq8tcqHMFgBZgqO7tsf1eFAV2ODWFBHLUyFHeGbRU5ajX8Ake5j40BceG2ZJ5VuSSSci6k5pJ0/Df89vE0B2mDthswtoG17wUA6lmOvvZj72PjQF9AFAFAFAFAFAFAFAJcaE4e8B/V3P2TXYu0kwfn+32UxygZsLeGw1WNToB750r3+M0ecjHOEnqG07L40ROFuiTAldzqYHjoCfhXViaXORknRqP2Rq32bxgIBw12TJAy6wIkx8R8xUuM0ecjHPC1noixq12excx6PckQYy6wZgx4aH5Gu8ao85GSeCxD9hjKcAxRkCxckaERsd4PhoQfjXHiaNvWRlfo/E39RkDgGKO1i4dxos6jQj56VRLEUn7SC9HYnmMqPAcVlzcl8sTmjSN5naI61nnWhtJr0fieYzm52exYEmxcA0EkRqdB8zpWaU47SS9H4nmM4fs7ixE4e4JMCViTqYHiYB+VZpMlxDEcxkDs7iwwHo9yTJAy6mImB8vnWaab1ElgcQvYY9h+BYoGORcmAYjWOhjw0PyrHOlN6jZTwtZaYs0sNwjESRynkaERt118NKxzw9V6Is3U6M1qZpYTh107W2MEjQTqNCPfNY54OvqgzbTi0aOHw75c2U5YnN0jxnaKxVMBiX7DN1OSQ3dssFkiBpqdtdBrWdejsVf6tmyNWG0TxOEuadw6mB5neB4ner44DE8xmiNemvaRm4nh16Y5bSZgRqY3gfL51qhgsRzGaYYmjzkZt/hGIJgWXmJiNY8Y8K0wwlbms1QxlBe2jOvcCxRkCxcJG4A266+GlaYYeqvZZqjjsMv4iET2dxZmMPcPTRZ1G499aI0qi1F69I4X3iKx2dxZGYYe5l3mNI8Z2rTGEthL9o4T3iIbs7iwJOHuR4xp5a1oih+0cJ7xA/ZvGDfDXROglYk+A860xaO/tHCe8R6X/084RiLGMzXrT2wbbgFhEmVMCp1JxcLJnkem8ZQq4ZRpzTeUnm6mfUqznyoUAUAUAUAUAUAUAUAUAUAUAUAUAUAUAUAUAvxApyrnMbKmRszbZVg5jPkKA84vE+baa4Wu8u24D62cwZbndhRb72oUnXrAzEEUBo4ZWusod7isoW6sG02jBl1It7wT4jwJgwA4cASwfnXJAYDS3scpP1PwRQEjAHMX51ySAp0t7Akj6nmaAi3gCpYi9cljJ0t7wF9jwAoAs4AqCBeualm2t7sSx/o/EmgOBwr6Llc25ky5I+j9WI3yeFAZvFL5Diyz3SGa2qGbYDXZDhZ5XdAADEnfYAnSgOXxRcmWufQMGfvWtCcydwcvviJPTw9YEADXbh5LB+dclQwGlvYxP8AR+QoAHDznL865JUKdLewJI+p5mgC3w8qzML1yWIJ0t7gBR9TwAoAscPKAgXrmrM21vckk/U8aA4XhUW+VzbmXKUj6PaI3yeFAU8VsFLWr3n1UKi8oFmBBRQSgA1A1JiJmgM2/wARDIl3NdNsXMqEcsNzIIEobYhZJEnbcgDWgNLD2GdyWuXFe1K6G2whgraHljy3AOnhBIDI4ec5fnXJIC7W9gSR9TzNAFvh5DMwvXJYgnS30AA+p4CgCxw8pMXrmrFjpb3Jk/UoDlOGQnLF65lgj+j2O+uSgC5w0lMhvXMsAf0fSI+p5UBmXbzvdNoG4xtksDmtqDkCk72dT302kanXSgO+G4wXWs3ZuFHLrbLZAZAObMioCuitGp21AJoD0FAFAFAFAFAFAFAFAFAFAFAFAFAFAFAFAFAFAFAL+g2swblpmBJByiQSSxgxpqSfeT40B1h8LbtzkRUnfKoWffFAXUAUAUAUAUAvdwVpiWa2jEjKSVBJXeCSNRIGnlQEDAWu79Gnc9XuL3dZ7ummuulAM0AUAUAUAUBXfsq4yuoZTuGAIPUaHzoCocPtTPKtzGWcizliMsxtGkeFAWWMOiCEVVG8KAo+QoC2gCgCgCgCgF72BtOIe2jCSYZQRJmTBG5k6+dAdJhUDFwihzuwUAnbdtzsPkKAuoAoAoAoAoAoAoAoAoAoAoAoAoAoAoD/2Q=="/>
          <p:cNvSpPr>
            <a:spLocks noChangeAspect="1" noChangeArrowheads="1"/>
          </p:cNvSpPr>
          <p:nvPr/>
        </p:nvSpPr>
        <p:spPr bwMode="auto">
          <a:xfrm>
            <a:off x="2783681" y="748904"/>
            <a:ext cx="228600" cy="228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49163" name="AutoShape 18" descr="data:image/jpeg;base64,/9j/4AAQSkZJRgABAQAAAQABAAD/2wCEAAkGBxISEhUTEhMVFRUWGBcWGBYXFxkVHRgYHh4aGRUYGBcYHSggGhomGyAaITEiJikrLi4uGiEzODMsNygvMCsBCgoKDg0OGxAQGy0mICYuLS0tLS0uLS0tLS0tLy0vLS0tLS0tLS0tLS0tLS0tLS0tLS0tLS0tLS0tLS0tLS0tLf/AABEIAJUBUgMBEQACEQEDEQH/xAAcAAACAwEBAQEAAAAAAAAAAAAABAEDBQIGBwj/xABLEAACAQIEAwQGAwsKBQUAAAABAhEAAwQSITEFE0EGIlFhFDJScYGRI0KhM1RicnOSk7GywdEVFkNTY4Kio7PCNHSk0vAHJDVEZP/EABoBAQADAQEBAAAAAAAAAAAAAAACAwQBBQb/xABEEQACAQIBBgoGBwcEAwAAAAAAAQIDEQQSITFBUZETFCJSYXGBobHRBTJCU3LBIzNikrLC8BU0Q3OCouEkY7PxBsPS/9oADAMBAAIRAxEAPwD7gTQCy8RskWyLqEXTFshgQ5ie6eunhUcpbS3ganK5L5Ono1ZwTiFom4A6za+6a+ppm73hprTKWfPoOOjUSi2vW0dOrN2lDcbw4t27puoLd0hUadGJ2A89D8jXOEjZO5YsJWc5U8l3jna2IuHELXN5Gdeblz5OuWYn513KV7ayHA1OD4W3Jva+q+w4s8WsOLrLdQiyWFwzohUS2Y9IFcU4u9noOyw1WLinF3la3TfRYqbjuHFj0jmrypjPrvOWIiZzaRE04SNsq+YksJWdXgcnlbO8sxnF7FpUa5cVRcICHfNOoIjpGs7CjnFZ2yNPDVajajHOtPQTjeKWbLIt24qG4YUHqdB8BJAk6SQOorspqOk5Sw9WqnKEb20k47ilmyUW7cVDcMKD1MgfASQJOkkeNJTjF2YpYepVTlCN0tPR+rBj+K2bJQXbiqbhyqD1Og+AkgSdNR40cktLO0sPUqpuCvbOyeI8StWFDXXCgnKNCSTqYAAk6An3AmkpKOk5RoVKzyYK+s7bG2xb5pdRby588jLlic0+EV3KVr6iKpTc+Dtyr2truTgsbbvIHtsGUzBHiDBHkQdIopJq6FSlOlLJmrMow/F7D3WspcBdZlRPQgNB2JBIBjaRMVFTi3ZMnPDVYU1UlHM/no36tp1xLitmwAbrhcxIAgsTAkwqgmANSeldlOMdIo4epWuqavYZs3VZQykFSAQRqCDqCD1FSTvnRVKLi7S0oUs8XsPeaytwG4syuvSMwB2JEiQNRImoqcW7LSWyw1WNNVXHkvX+uoempFIngOKWbxYWriOUMNlMxuPlIInbQ1GM4y0Muq4erSSc4tX0XHDUikzsFxvD3XNu3cDMJ8YMGGysRDgHQ5SYqEakZOyZoqYStShlzjZZu/RfZfpNIVMzinEeIW7CZ7jQJCgQWLMdlVVBLN5ATUZSUdJZSozqyyYLP8ul6g4djrd5BcttmUyNiCCNCCDqpB0IImuqSkroVaU6U8iasznH8Tt2Y5hIzTGhO0Tt76pq4mnS9d2KZSUdIm/abCgEm4QBqSVYADxJiqVj6D19z8jiqJuyFMN23wFxgqXpJ1HccZh1KkrDfCam8XSSu29z8i6pTnCOVJZtfR1jn85MN7Z/Nb+FQ/aFDndz8ijhYjfD+J2708sk5YnQjfbf3VdRxFOrfIZKMlLQO1eSKr+IRFLuyqo1LMQoA8SToK42lnZKEJTkoxV29SEsHx3C3WyW79tmOoAYSR4r7Q91RVSDdky+pg69OOVKDS8OvYaM1MzE0AUAUAUAUAUAUATQBQHl+1XErlproB7voWJuRA+6IUCmd9mNU1ZNXXQ/13nqYChCooyaz8JBdjyn8jypTlphbYP/AA16/H93GWLQ/wADtWW1lFbL/iS8D2XPLqVp+8jHvpSl4pDN9yrcXInv2WO/UNetn7IqTzcJ1eZTFZXE09Ul3qD8yviFqMObUaIOLMoHQoxCx5977aSXJtsyu4UXetwm3gU+m+nwNay844XJ3xRt/wB30NWA92bWrV9Zfpt/aZJR/wBI4fYyu3hbX3ZjLwf/AA1wHa/YwLsPE3r1wP8AMGKrXqvpUe9mup9dFrTGVW39MU1uNY63uWR3TxIgjoR6Mbn7Wvvqds9tWV8jHa1PL18F+e3gI4HDm7h7SNqF4bfT3ElEkfBaillRSfNZoqz4OvKUddaL3Xf5hvjbcy3ec7rw0uPJml5HxtqfhUpq6fwlGFWROEVrrW3Zvmd8eTmnFn2OHqV8mc3XJB/uJ8hSpnyuiPn5DBfR8CttZ37MlfmYdo/pfST1XhzMPIuWbT4oPlXamdy6v14EcFyFSS11fBJfmZq3mz4zCg6gWL90de99CgP5rsPjU27zj1P5GSKyMNVtzors5TtvSfYZlhM2Cw1v6pxK24/At3mIU+UIBUEvo4x6fA1TvHFVZ68hvtlFK/8AczW4GctzGjouIzAeGazac/NiTVlPM5dfyRkxWeFF7YeEpIx+EpltcLfq7NmPibtq5cafewBqqGiD2/NN+JtxDvUxUNS0dGTOMVuTsbKjNxB5H3PDW8vlzLj5/ny1+VWWvU7DC+Tg10zfclb8RHZg5MO6HazdvoPJFdigHkEy12lyY22XGO5dZS5yi+1pX7zIwVkrhuH3joxuo7nxOIV84+Lup+AquKtGD6fH/s21XlV8RSWjJaX9DVu6PebvajENbwt0oSGZRbUjozkW0PwZgatqtqDsefgaaniIKWhZ31JNvuQr6IuHxWECAKptXMPA65Qty2PgFufnGo2UZxtssXKrKth6uVpylLfdPfdbhztTfZMLdyGHYC2h8HuEW0P5zCpVW1B2KsDBTrxUldLO+pZ34CPHcItizYe2sei3LWWOlskWrgnwyMT8KhUWTFNareTLcJUlWqzhN/WKV+v1ovelvPRLV555g2F52NuOdVwyraTyuuM91vfkNsfFqqXKm3s8Wbp/RYWMFpm238KzRW+7a6jrBjlY67bGi37YvgfhoRbunw1U2vtri5NRrU84qfSYWM9cHk9j5S71IR7a72vc/wDtrzPSmmPaeTX1Hh8UovXuUdbdsB3HRnM8tT4gQWI/FrBF5EMpaXo6OkupvgaPCL1pOyexLS106k+sa4hgxdQqdDujDdHHqsPcf4VXCWS/EpoV5Up5W3Stq+fmRw3FG7bViIbVXHg6nK4/OBrtSGTKyGIpcHUcVo0rq0o9j2J3u+5P91ep6K9o7R1nosZiFto1xyFVFLMT0A1Jr1nJRzs0wpyqSUIq7ehGJw7hpxJXE4pZ+tZsNqtpfqsy7G8dyT6uw2k1Rjl8qfYtn+TdWrLDp0KD6JSWmXQvs9GvSzW4hwy1fTJdUMu46FT0ZSNVYdCNaslBSVmZKNapRnlwefx6GtfaZvDcXcs3BhsQxaZ5F4/0oGpR+gugfnASOoFcW4vIl2P9azTWpQqwdeirc6PN6V9l92h6jdBq4wk0AUAUAUBE0BlYztBYRzbUtduje3aU3GH40aJ/eIqt1EnbSzVTwVWcctrJjtlmXZt7LnOFxeLuMJw6Wrf1uZdl48ktgr82opTb0W8RUpYeEWlNylqss292f9psVYZTx3bxe9b/ALS1fsfnmzH6jWevpXU14Hs+inyZdEoy3KfmZGOtjmYj8A4hvniMNc/dVUlnl2+KNlKTyKfTkLdCcTm8JTF/2iYgf9ZcX94o9Eum/idi7TpfZcP+NP5F+NSXdfweL/abZ/fNdks7XxfIjRdoxfTQ/MWYc/c7njjp/wClKfuiu3zp/a/KVyzqUf8Ab/8AamKYYRZtD/8ANwj/AF3qHs9kPEul9ZJ/axH4DX/+xbPjxG59mGcfuq63KXxPwMf8KX8qP40V8BHdUeGDuj/NYVGCzdj8SWKd5J/bX4YldwZsPejrwm3H5t6KN3i/hOweTVhfVWf5Rt9Vx/8Aylpf8q6f313SpdS8GQjyZUP5kn/dHyOLgLelx14dYHzGIo8+U/sr5iHJ4H+bL8g/hDOLwpH3nc+1sPFSXrR6vIzzzYaov9xeEhTC/wDDYT/mz/qXq4vVj1+ZdUf01b4P/k0MDpex/wCMjf5KCfs+ypx9aX61Iy1s9Kh1P8T8zNw+mF4T+Ph/tw9wfvquPqU+zwZsq58Ri10S/wCSJrYb/wCQv/8AL4Yf48RVqX0j6l8zFUf+jh8cvCAhz8ljiZOmS5ePzsW2/fUHK0Z9FzQqanWwy2qP4mvkXcaslMDaH9U2EPuCXLU/YK7JWgui3dYrws8vFSb9pT74yGO0neOGtf1mItmPK2GvH9iu1NS6V3f9FeCzKpPZB/3Wj+YntCIfCXPYxKj89Llofa4pUzOL6Rg88asdsH3NP5B2kOb0a37eJtf4M17/AGClTUun/IwV1wk9kH32j8xrj2E52Gv2ur27ij3lSB9tSqK8WugpwlXg68J7JLxLOFYwXbFq6Nnto/zANdjJOKZHEU3TqyhsbW5iHZPvWDdO9+5dvT+CzHl/5YQfCoUs8b7WaPSHJrcGvZSj2pK/fcOPdy7hb3RbvLY/g3QUH+Zy6VMzjL9Z/wDIwnKp1aW2N11xd/w5Qh213te5/wDbXl+lNMe08utpR4rgneRrv9c7XP7vq2/8AU/GsFbM1HYTxmaSp81W7dffc0KoMpnYb6PEXE6XQLq/jCEuj9hv7xq6XKpp7Mz+RrqfSUIz1x5L72vJdh7fsWdbvuT/AHV6Xor2iujrGuKH0nEJhx9ztZb1/wACZmxbPvYZyPBB0NejNZcsjVpfyPWofQUXWfrSvGP5n8l1vYb61ceeiaHRPiXD0v2zbuAkGCCNCpGqspGzA6g1GUFJWZbQrTozU4ae5rY1sM3hvEntOMPiiM50t3ohb4/Ut0DdOu400FcJtPJnp27TTWoQnHhsOuTrjpcfOOx9j6d0GrjCTQEE0BncU4zasQrS1xvUtIMzv+Ko6eZgDqahKpGOZ6dhooYapWu45orTJ5ku35LO9giOH4jE64lzZtn+gtNDEf2t5df7qQPM1DJnP1sy2ebL+Go4f6lZUudJZv6Yvxd+pGvgsDbsoEtIqINlUBR8hVkYqKtEx1ak6ssqo230jEVIgTQHnu1fB3xPo2SPo8RbuNJj6MTnjxO2lU1qbla2pnoejsXDD8Jl+1BpdbtYzsV2fvG5xFhEXrQFjUeuVl58O+F3quVKV59Og1Qx9JU8NF6YO8uq+buF34BiMuEAQS2YYgZh3M963iH/ABtVddJ1aucFO0Vv33JrHYfKqtt29jNptGUF4p9g2nCLxxV8soFrJf5bSO815bWYRMiCjb+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W5u2q9rLrVncb7OYG89m+b9vlPeCplJBhVtLbJlTGrZyPKKlSi2nlLT5FWNrU1VhwMspRu79cnLwsus47NYG6Vutftm0WtWcPBIMi2jBnGUnulnaPIedcpRk077EtxLHV6alFUpKSUpTzfaazdiSuT2Yw9/OrXrbJycOmHBJU8xgfpHXKfUOVImNz4V2mpN3ktCsRx1SjktUpXypOWbUrZk769JVgcHfz2rDW2CWL968bsrldDzTaVYM5vpBII0yHxrkYyylG2h6f11k61alkTqqSvKKjk57p5sq+rVmz6yzjFvEJdvi1bZ/SbVtEcRltuM6ObknQBWVvPKRvXZqSk0lpI4eVGVOm5ySyJNta2szVum910XTHeMYBlw9sWVznDtZdV6sqEBlH4RTNHnFSnG0VbVYow1aLrSdR2U1JN9a07zrgaO12/iHQ2+aUVFYQ3LQQCw6SzOY8CKU7tuTRzFSjGnCjF3tdtrRd7OpJdtzL4xg7puYiwtpjbxbWSbg9VVgJiMxnRsirHiWHgarnGV3FLT+ma8PWpKFOrKSTpqStrbveNtueWfqN/jeCN/D3bQMG5bZQfBiO6fgYq+cbxaPOwtVUq0Kj0Jpsy+HNexF+3du2ntLZtkZXiTeeA+WN1VQQG65zG1VwypSTkrWNVbgqNKVOElJyerVFaL9Lvo1WNHtFgmu4d1txzBle3O3MRg9ufLMBU6kcqNkUYOrGlWUp+rnT6mrPuYjg2uYnEW7rWntW7KNAuAAtdeA0CdkUEZtjn0moRbnK9rJeP8AguqKFChKmpKUpPVqivN2dtVs+k3oq4888nlxNqzcwVu28lnS1eAHLWy5JDFp7rWwSuXc5VjQ6Z+UlwaXb0HsXoVKscTOS1OUdbkloXxNXvqu9h6nCYZbaIiCFRVUDwAED7KvSskjypzc5OctLd32lHGcCL9m5aJjMIDD6rbqw8w0H4VyccqLRZh63A1Y1Nj7ta7UeG7WXcViEt2fR7qXSGS64UlEHdDOjj1pE5QNdRMQa83FJycZNPk9F8/YWVKNGnU4VSyorOkvWexNaraym1w91UKtpwFAAGRtANANq8l06snfJe5+R5UsqTbek79Du/1b/mN/CucDV5r3PyI2YlxPhV5wrW7bi5bbMkqwB6MpMaBlJHloelW04TV1KLs82h+RooTyW4zXJkrPo6ew1+zOPxAFxbeEvC62QDmobaIe9Ja4dGA8EzE16OCpzpZWbT+s5soYSnFt1KiUejPJ9S87HruCcN5CFS2d2YvcuEQXc7mOg2AHQADpXpU4ZK6TuJr8NO6VksyWxL9Xe15zRqZnCgAigFcfgbd5DbuKHU7g/YR4EdCNRXHFSVmTpVZ0pZdN2ZlphcZh9LVxcRb6JfJVx4AX1BzD8ZSfOq8mcdDuunzNbq4atnqRcJbYq6+7mt2O3QW/ypitvQnnx51nL882b/DXVKfN70R4Chp4ZbpX8Ld5W9vHXtGa1hk/s/prnwd1CL+a1c+kexePkSUsJTzpOb6eTHcrt70O8L4PZsSUXvt69xiXdz4s7an3bDpUo04x0FFfFVa1lN5loSzJdS0D4FTKCaAKAKAiKAIoAigCKAIoAigCKAIoAigCKAIoAigCKAIoAigCKAIoCYoAigCgCKAKAiKAmgCgIigMrj/HrWDTNcDmdgiE/NvVX4kUBl8P7cWHQM6X1JnurYv3QBJA7628p01091AOWO1uGdlQLiJYhROGvqJJgSxtwB5nSgGU47bJgq66uASA2Ypc5RCqhLE5tRptrpQEfzjwvei6O6FJgMfWAZIgd6VIOk0BFvtFZy3GbMgtlpJUkMoMZ1KzmX3bTrFAX/y3h5Yc1AUDMwJiApYOTPhlb4CdqA4xHHLK2hdBLKzhFCqxJbNlICxOmp26UBB7QYaJ5giAQYaGByQVMQ3rptPrCgIudosKASbqwuWYDGMyl1mB1UEj3GgC72iwq5s11QELKx10ZRcLCY1I5dz80jegLLvG8OubNcAyzJMiINwGTHjaufm+YkAs8assyrnGZyQo11jqdNJ8/CgNGgCgCgCgCgCgCgCgCgCgCgCgCgCgCgCgCgCgCgCgCgCgCgCgCgCgCgCgCgCgIZQRBEg9KAqwuFS0uS2oRQSQqiAJMmANBrJoC6gFH4baO6DckESCCWzkgjUHNrIoDheEWBtbA2iJXLAAGWPV0CjSNhQE3uE2H0a2p9b/ABatt49fGaAh+EWDvbUjvaHUHNmLSNjOZt/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Bb2TAGjh7wdVddmAYdNCJGh2oAxN8IrO0woLGBOg1Og30oBG5xyyozEsFPqtlaG1C90x3pYgCN5BEjWgH7VwMoZTIIBB8QdQaAjEXgis7TCgsYE6DU6DegEL3HbCLmZiF1IYq0MAYJUx3tYiN5BEigNG24YAjYgEe47UBxir620Z20VQWJ3gDc/AUAjc49YUAksAwlTlPfG0rp3htt7S+0JA06AoxmKS0udzCyoJ8MxCifASRrQCd3jtlYzZ1JiAyMCQQzAwRporHX2Y30oDSVpEigJoDMPHbMM0tlQlWbK0K4kFCY9aRHvIHUSA/YvB1V12YBh00IkaGgLKAzf5bswWlgoOUtlaA3sEx63SPEgbmKAfsXQ6hl1DAEHyOooDomgMs9ocOE5hYi3r3yrAEgSVBjVtxHiCu4IoDTRpEjrrQEk0BmDj1jJnBbIZhsrAEgZioJG4E/EEbgigNMGgK8TfCKztMKCxgToNSYFAJPxyyACSYYFlOUw6jdlMaiNfMEETIoDRUyJoCaAKAKAKAKAwMJhcuI5IsOLKIHW4XlC5hSAh6wSffJiTJA3hQE0BgcNwgF97Xo7JZtZWtuXzI7MO8Qh2Op8dZOhMkDdVQNtKA4xNlbiMjaqylSNtCIOo8qAyeHWiMRcQ2GW3aUC1cZ8ykNDMqKfVAMDrEAaCBQGyqgaDQUB1QGBwXBxcuWzh3t27LfRFnzK8qQzqvQxPj656k0BvARQHF+0HVkbZgVPTQiDrQGRwyyefdQ2GW3bAFp2fMrBtXCofVAIjrA0EDSgNqgOLtsOrKdmBB6aHQ0BkcGtHm3Q1h7a2iUtFnzKynVii/VGg8YGgjUUBt0BVibC3EZGEq6lSNpBEH7KAyeD2ZuXVfDtbW0eXaZ3zhrZMnID6okL4/VH1YAG3QFOLwyXVyOJUlSR45SGE+UgUBmcFVi94XLLoEYW0e4/M5iLOUidh16k5tSTQGzQBQGBwXCZzdNyw9mL7tlL5luGcwuxtqTttoPAQBvCgA0BhcHwuZ7wew9pUukqC+Zbp1+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YoDrnN7TfM0BRcxD81BnaCtwkSehSP1n50Bfzm9pvmaA8723xt1LNspcuKeaBKuy6ZH0kHar6MU41L81nnek5yhQvF2zrQNdnsXcZsRmuOYugCWYwMiGBJ0EzXl+j5OWHTbu859DjoRjTotJK8M/Tnek1WxsGDcg6CC8GTOURPWDHjBraeeS+KIgFyMxganUwTA+AJ+FAd81/ab5mgI5ze03zNAL4S+5NzvNpcgd46DKmgoDm1xi2wtlb4Iuki3DznKglguusAGfdQDfNb2m+ZoA5r+03zNAIcZ4g1q3zCzwhDGGMkDUjfwFAJ4jtSETEM2Y8gKYR8wuZlDAI2knUA+E+FAaWBvvlMux+kuj1jsLjAfZQHOOxbKbRNxlXO2Y5iBlFq6TPlpPwoBOz2nRhP0o+ja7B37rFGt6N90kHTr0NANcLxzXELhnhjmAJMgFVIG/nQDvOb2m+ZoCOc3tN8zQE85vab5mgDnN7TfM0Ac5vab5mgI5ze03zNATzm9pvmaAOc3tN8zQEc5vab5mgDnN7TfM0AxgLjFxJJ33J8KA1qAxuIfdG+H6hQC9AIYm9dV3IDFVS3lAUEFma4H6ScoyGAdvfQCNri+JJWcKwWFYnWdbeYqFIHeFwqsGNM3URQDSY66baNyjmNzIVyv6mcrniO73e93tPOgFMLxq8622FgkO1vUK8BWNsMZI+qGZs3qkIdqAleM3zAXDMW7mYHMuUFbZJMiTqbqiBqbfQSQBu0AUAtb+7P+TtftXaA44nYS6hRrmSGtsSCAVyutxd9pK70BnrwC0pIW4VADDJplAZ7t2Ms/hkeOVSOpoDYsgABRGgjQADTwA2FAVXfutv8S5+u3QGZjONuhcBF7j5CSRBJBZACWAnKO9JEEjegEe2t0PhrLjZnVuvW256gGtND1anws8z0t9R2rxH+zfrYn8sP9NK8j0b+7R7T6XH/V0Pg+bL8bwlHu81nMgIANIUqXbMB7RBInoAY3M7jzRDE9n0fl5b2isWOY5jl5YtlkJMhgVBDdNfAUBZa4EMsm8JLB+6BGhuOrDWc8N63UKNDFAbqKAIE9dyW666kzQFGDMNdP8Aaf7EoDAwnZlAqKuIDZVypAGhNprd0qA31mK3CPFfOaAaw/BQGRvSS0OW70NnabBYHveNokAQBnGkLBAVwPZ88hEe8gblhGCrKhhbFtnHf1vBv6T3aUBtcXsq9vI/qsyq2sd06HX3daASxdrBXM1x3UghmZs5AhlWwx0O0BV8jB3oB7C4qyCbYuoWLucsicxPMKx4gMPhFAUYzE4a6qlrq5Acx1gMO9bIJ8JaD8utAVXrWDzM7MgIZbpl8oU25AaJhQO95GCaAd4ZZCKyL6qtlHXQKoGvuoDPxPBbri79Pyy5eIUtAJOUmXHeXQiIjXfegOn4ReZ2Y3socycgIIAMKoJaNUkEgCCJG+gDOA4W1tpa4XGTKQQe9omrSxmMpjQQGbfegF14G4CjnmBa5R7pBM6O2YNoTqesGDrQA3BLkj6cwABlyHWHR4MPqpClSPBzqOoF+H4U6szG85zK6hYIC5iCCozHUGdTqZGsAUBRh+B3Eg89iVVgJUwCc8EAP+EJBkHKNooCt+zr9MTcVYIC6wJ50E97vQLg8u4D4ZQGsNwtluBzdZgJ7pkbm4d80HRwDIjuKYECANOgGeH/AHQfH9RoDYoDG4h90b4fqFAL0AUAUAUAUAUAUAUAtb+7P+TtftXaAVx/BxcfPnZTKHQIQApB0BXcwNTP6qArHZ60Do90aBQJU5QFZQBKnox3mgLeH8HS0/MzM1wrlYnY+pML9USsx+Ed6AZu/dbf4lz9dugGaA8z29+42/yo/YuVpoerU+Fnm+lv3ftXiN9m/WxP5Yf6aV5Ho392j2+J9L6Q+rofB82Wcb4EMQH+kZS6Mh0Vl1t3bUwRO1xjvGgrceYRd7OWmJJa5JDA6qJLG6SYCxM3X8ttN5A6v9n7TAiXG+qlQdVuKSBlifpGMxvHnID2AwSWU5duQuZ2111d2uNr+Mx8/GaAjB+td/Kf7EoBQ8GEoRccZGLAaRmLM8kddWjXoBtrIFQ7OoMoW44VWtvlEalORlkx/Yr+c3kQBy/Zq2RaVnYiyoVRCiQptFC8DvMOWPKTMaCANDiS5lUHYuo+ZigFrnZ7DkRlbaCQ7gsNfWM66mfeB4UB3gOH2B30t5Sr3NZOrBirMdYJJBOvjQEX+G2A6k25LkpMn2XcyJ8j9nhQEjgWHiOUIMSCWIMEkSCYJBJg9J0oBnB73Pyh/UtAMUBlYjgVtmZpKlrq3TAHrKqKNYn6s/3j5QBX/N5JkOwPMF5oCjM4KMWMDclf8R8iAJt9n7YVVzv3VRJWFJC5oY5dC5nVj110oDu5wVTZWwCAmbMwKzm3I0J9qG94oBb+bgZWFxz3svqd3L3Cr5eq5rjO5g66AyJBAsbs5bJnPc2gCdhlKnpJYiO8ddPMyAxheDJbucwFie+dTMZmuOYPh3zvOw85A0qAKAZ4f90Hx/UaA2KAqfDoTJAJoBXH2glt3S1zGVSVQGCx6CelATgLQe2jva5bMoLITJUncT1igL/RE9kUApxVeVad7djmuokWwYLa+OvTX4UBfhrCsis1vKSASpM5SRJEjeNqAs9ET2RQCnFl5Vp3t2Oa6jS2DBbUddemu3SgL8Ph1ZVLW8pIBKkzlJGokbxQHYwNuScgkgCfITA+0/OgEuMzatF7WH5zgiLYOUmTBM67e6gHVwqQJQA+HhQE+iJ7IoBHjFvlW2u27HOuKO6gOUmSM2uvTXbpQDdnDqVBNvKSASszB6iRvFAZ/G+F2n5Ia3mXmiVgEaq6yZ1gEg6a/Ca6pNXtrzEKlONSOTNXQniU5AxD2cK1wh7YyAhM3dUtcDQSdCFM+x01qunTjTjkxzIunUnNJSd7Zl0I2LRsMQoKFiA2UMCYIBmAdoI186mQLkw9sgEAEHUEGQR5GgEeNE2ree1hzfaVGQNl0JgmddqAfGFT2RQHKYC2JhR3jJ33gD9QFAJ8ZJtW89rDm+2ZRkDZdDuZM7UA6MInsigJ9ET2RQGfxkG2qG3hueTcVSAQuQa9/Xw/f0oDQ9ET2RQHNvA2xoEA1J+JJJPzJoBDji8tFe1huewcQobKRIKlpPgCR8aA0fRE9kUBymBtiYUamT76AS4sTaFvlYY3s1xVYBsuRTu5neKAf9Et+yKAPRE9kUAhxUm1y+VhjezXFRobLkU7uZ3j/wANAP8AoieyKAPRE9kUAhxUm3y+Xh+bnuKjQ2XIp3c+Mf8AhoB/0RPZFAHoieyKA5u2LaqWKiACT7hqaAzuFcSt3LpQWWRgGMkqdltMfVY9Lqf4vKQNqgCgMzjmAe6E5ZAKvmaSVzJlYG3KgkBjAPgNdSAKAoPBM6srs1uXzqtpzCDKFygldiZYiN2jWNQNkUBm8cwNy6LfLIBV8zAkrnTKwa2SoJhjlB8tdYigKf5GLqQ7Nb7+dVtPoggDKCV1BMsRA1aNhqBsCgM3jGAe61tkKws5lYlQ6nKchIB7sifhEEE0BXZ4RIUuxUqxYKjSqjOrhBmEx3QNANJAgRQGvQGXxfAPce2yFYWcyMxUXAcsKSAdJE/ADYmgOLfBpCF2ZSjFgqOcoBYME7w1UQBsPKIEAa00BidoArG1F20hD6q9zJzBEm1I11gEjy2I0oBXC4iyCl0XLjZQ7omHF29byMQkDIhza6gCI1+qtAaT5711Poytu0xaXEFmiENtQdhLSWA2EAzIAHV7N17i281u7kzZATcFwd0sQTlKZAg0AIy/WnugZeAt2EC23dhbR7rRdsXLcsFPMJe4ADbhmIMQRoCQpFAbPC8Rhsirh7ltkCgqEcMMh2IgmR50BTxbh73Llp0ylUDZ0YlRcBK5Q0A6DVttwBsxIA64dwwoVd3bMFuLkDEoA7hwBIk5QFUHTQba0Bp0Bk8W4fcuXbTrlKqGDozFRcnLkBgGQvebUbwOpIAt4dw4oVZmJYB1yzKgM2YKCRJyiFBMaDYSaA0aAz+M4J7qAI2Vg0zJGkMCJXUTMSNpka0BRheEnPnbuQ0rbttKjQTBZQRJGoXKDJmZMga9AIcbwb3rRS22R8yEPqMsMCxEazlzD4xpNAL4LhbC4LhAthQALVtsy5oIZiWQGdYgROUEyYgDXoDO41gnuqotsFIYNMlZEEFZXUZpiegJO4FAV4HhhV+YxyxOW0jSighQTqo1JE6ADXzJIGrQGdxrAvdVOWQCr5jJK5lhgySNQG0B8BruBQHHD+GlHNxjl1OW0jSiggTEqDJIzGIGu2kkDUoDGx/DLjX+YAj28gU2nZlBeWhzCnUAgDT6xP1RIDfCeHmykF2uMxDMzGZbKqkjwBiY13oB6gIImgOVtgagAfD3fwHyFAd0AUAUAUAUAUBxdvKolmCiCZJA0GpOvgKASPG8N0vIxAUwhzmG9QwkmD0NAC8WUyFt3mILr9xuJqgkwbgUEHYNME7HQwBAx14ju4ZwYU/SPbUSd1ORnIIHlHgaAkNiST3bKDM4BzPdlf6NiMqQZ3WT7zQEeiYhhDYgKcoE2rQWGkEsBca4II0gzvvQFLqnMyPiLpYksFLZAAQSEBtqoICqxAJJ0J6TQHR4PhSAjotwFckXma9mAOaDzSxYhgDJk6CgHLFqyssi2xmJJKhRLdTI3O9AXC8pnvDTfUe/9VASbiggSJOwnf3eNAci8piGBmY1Gsbx40ANfQbso1A1IGu4HvoCjFYaxdDLcS1cB7rBwrAxBgg+cGKAXXAYYkMmVSX5n0blMzdScjDNpuDIoAtcNhQLeIvAZSoOdbu5nNmuqxZhtqYigLGw+IB7t9CJT17WY5R64lHUZjoQYga6HoBBuYoR9HZYd+SLjIdvowFKEGToTmEb60BB4jcE5sNd0CmVa04JPrKO+GOXroPKaA6HFrc5SLqnMyd6zdAldScxXLljZpg/A0BNni+HcgLetElc8B1nLOXNEzlzAifHSgHhQBQBQBQBQBQGPxHirW7pQBYX0aZmTzrrWtIOkROxnbSgFrXa20xQZH75AHqnfkxsTr9KsjybfSQObHabO9si2RacesSMwZmtKmk+rNwA9dD0iQOrfa/DlQ0PlkDMFJAkqATG3rCgNHh3FkvO6oG7nU6T8N/MeVAaFABNAVelJ7a/nCgFMfxvD2cvMuKoY5Q24BiYJHq6TqdNKAdtXVYBlIYHUEGQfcRQHdAFAFAFAUY68Utu4ElVZgJAkgEgSxAHxIHmKA87h8dw4qDdx9q65FsszYoAMyjRhbW5kSTqQoAPWau4vV5r3M5lJay+xjeFKZS7ggZYyHszL+uZmZbSfGKcXq8x7mV8PT5y3oeXtBgumKw/6a3/ABpxerzHuZzjNHnrejscewn3zY/Sp/GnF6vMe5nONUOfHejr+W8L98Wf0qfxpxerzHuZzjmH95Heg/lvC/fFj9Kn8ajwNTmvcOOYf3kd6I/lzC/fNj9Kn8a46c1pT3DjdDnx3ox+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eXmS4OT1MpvcHw5ck34UhtAyA5me5cJzRIgvoBG2s1LjuH95H7y8zvA1Oa9zH+GNh8Pb5a31IzXHl3SZd2uNtAiWMabRXVi6D9uO9EuL1eY9zGDxbDje/a/SL/GpcZo89b0d4rW5ktzODxzC/fNj9Kn8a6q9J+0t6O8TxHu5bmcntBg/vrD/AKZP+6pcJB60S4jifdy+6/Ij+cWD++sP+mt/91SujvEMV7qX3X5Fd7jmAcENicMwO4N22QfgTXR+z8X7qf3X5CgxXCwxYXcIrFlclbltCWXRWYqRmIGmvTSu2Y4hivdT+6/I74Xi7IvLbw+JW6hR8yc4XyGkEPmZzcjVljUertGpxaK6mGrUlepCSXSmvE364UBQBQGde41ZQsGJXK4tmQfWKhwB490g6eNAcHjliSC5EXOVqCO/myaSNRm6j37UADjliFOeM4VlkEZlYgKyyNRqPhQHacWtG1zgSUlVkK0ksVCwIkzmH/gNAU3O0OGVWZngKAW7rd0ESubTTMNp36UAP2jwyxNwagsNGMqFZ823q5VJB60BdhuN2Lji2j5mM7A9GuKdfDNbcTtp5iQH3QEEESCII8R1oDF/mdw77yw/6JP4UAvi+w2BfLFhLYBk8pVtlvwWYCcvkI6UBtcP4fasJks21Rd4URJ8T4nzNANUAUAUAUAjxv8A4e9+Sufsmuw9dDUfmexsK+lekw1B21UkYag5aqRhqDlqumGoNrtXHoMb0nLVnmEVtWWZNFbVkmTRwayTJHK71lqE46TRwtYKiN9I1sNWGoehSNXDVgqHoUzWw1YKh6NIcubVmTzm+AhiK0QNMDKxVa4GuBlYmtcDZTMrE1qgbIGdc3rXA0rQV1qgSIrVAEVrgD1v/pcP/fH8lc/WlWVfUPE/8g/dV8S8GfX6ynxoUAUAvdwFpvWto0tmMqDLQFDajeABPgBQHDcMsGJs29CCO4uhEFSNOhA+VAdJgLQ0FpANNlHQyvToQCPdQHFzhlkqq8tcqHMFgBZgqO7tsf1eFAV2ODWFBHLUyFHeGbRU5ajX8Ake5j40BceG2ZJ5VuSSSci6k5pJ0/Df89vE0B2mDthswtoG17wUA6lmOvvZj72PjQF9AFAFAFAFAFAFAFAJcaE4e8B/V3P2TXYu0kwfn+32UxygZsLeGw1WNToB750r3+M0ecjHOEnqG07L40ROFuiTAldzqYHjoCfhXViaXORknRqP2Rq32bxgIBw12TJAy6wIkx8R8xUuM0ecjHPC1noixq12excx6PckQYy6wZgx4aH5Gu8ao85GSeCxD9hjKcAxRkCxckaERsd4PhoQfjXHiaNvWRlfo/E39RkDgGKO1i4dxos6jQj56VRLEUn7SC9HYnmMqPAcVlzcl8sTmjSN5naI61nnWhtJr0fieYzm52exYEmxcA0EkRqdB8zpWaU47SS9H4nmM4fs7ixE4e4JMCViTqYHiYB+VZpMlxDEcxkDs7iwwHo9yTJAy6mImB8vnWaab1ElgcQvYY9h+BYoGORcmAYjWOhjw0PyrHOlN6jZTwtZaYs0sNwjESRynkaERt118NKxzw9V6Is3U6M1qZpYTh107W2MEjQTqNCPfNY54OvqgzbTi0aOHw75c2U5YnN0jxnaKxVMBiX7DN1OSQ3dssFkiBpqdtdBrWdejsVf6tmyNWG0TxOEuadw6mB5neB4ner44DE8xmiNemvaRm4nh16Y5bSZgRqY3gfL51qhgsRzGaYYmjzkZt/hGIJgWXmJiNY8Y8K0wwlbms1QxlBe2jOvcCxRkCxcJG4A266+GlaYYeqvZZqjjsMv4iET2dxZmMPcPTRZ1G499aI0qi1F69I4X3iKx2dxZGYYe5l3mNI8Z2rTGEthL9o4T3iIbs7iwJOHuR4xp5a1oih+0cJ7xA/ZvGDfDXROglYk+A860xaO/tHCe8R6X/084RiLGMzXrT2wbbgFhEmVMCp1JxcLJnkem8ZQq4ZRpzTeUnm6mfUqznyoUAUAUAUAUAUAUAUAUAUAUAUAUAUAUAUAUAvxApyrnMbKmRszbZVg5jPkKA84vE+baa4Wu8u24D62cwZbndhRb72oUnXrAzEEUBo4ZWusod7isoW6sG02jBl1It7wT4jwJgwA4cASwfnXJAYDS3scpP1PwRQEjAHMX51ySAp0t7Akj6nmaAi3gCpYi9cljJ0t7wF9jwAoAs4AqCBeualm2t7sSx/o/EmgOBwr6Llc25ky5I+j9WI3yeFAZvFL5Diyz3SGa2qGbYDXZDhZ5XdAADEnfYAnSgOXxRcmWufQMGfvWtCcydwcvviJPTw9YEADXbh5LB+dclQwGlvYxP8AR+QoAHDznL865JUKdLewJI+p5mgC3w8qzML1yWIJ0t7gBR9TwAoAscPKAgXrmrM21vckk/U8aA4XhUW+VzbmXKUj6PaI3yeFAU8VsFLWr3n1UKi8oFmBBRQSgA1A1JiJmgM2/wARDIl3NdNsXMqEcsNzIIEobYhZJEnbcgDWgNLD2GdyWuXFe1K6G2whgraHljy3AOnhBIDI4ec5fnXJIC7W9gSR9TzNAFvh5DMwvXJYgnS30AA+p4CgCxw8pMXrmrFjpb3Jk/UoDlOGQnLF65lgj+j2O+uSgC5w0lMhvXMsAf0fSI+p5UBmXbzvdNoG4xtksDmtqDkCk72dT302kanXSgO+G4wXWs3ZuFHLrbLZAZAObMioCuitGp21AJoD0FAFAFAFAFAFAFAFAFAFAFAFAFAFAFAFAFAFAFAL+g2swblpmBJByiQSSxgxpqSfeT40B1h8LbtzkRUnfKoWffFAXUAUAUAUAUAvdwVpiWa2jEjKSVBJXeCSNRIGnlQEDAWu79Gnc9XuL3dZ7ummuulAM0AUAUAUAUBXfsq4yuoZTuGAIPUaHzoCocPtTPKtzGWcizliMsxtGkeFAWWMOiCEVVG8KAo+QoC2gCgCgCgCgF72BtOIe2jCSYZQRJmTBG5k6+dAdJhUDFwihzuwUAnbdtzsPkKAuoAoAoAoAoAoAoAoAoAoAoAoAoAoAoD/2Q=="/>
          <p:cNvSpPr>
            <a:spLocks noChangeAspect="1" noChangeArrowheads="1"/>
          </p:cNvSpPr>
          <p:nvPr/>
        </p:nvSpPr>
        <p:spPr bwMode="auto">
          <a:xfrm>
            <a:off x="2783681" y="748904"/>
            <a:ext cx="228600" cy="228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49164" name="AutoShape 20" descr="data:image/jpeg;base64,/9j/4AAQSkZJRgABAQAAAQABAAD/2wCEAAkGBxISEhUTEhMVFRUWGBcWGBYXFxkVHRgYHh4aGRUYGBcYHSggGhomGyAaITEiJikrLi4uGiEzODMsNygvMCsBCgoKDg0OGxAQGy0mICYuLS0tLS0uLS0tLS0tLy0vLS0tLS0tLS0tLS0tLS0tLS0tLS0tLS0tLS0tLS0tLS0tLf/AABEIAJUBUgMBEQACEQEDEQH/xAAcAAACAwEBAQEAAAAAAAAAAAAABAEDBQIGBwj/xABLEAACAQIEAwQGAwsKBQUAAAABAhEAAwQSITEFE0EGIlFhFDJScYGRI0KhM1RicnOSk7GywdEVFkNTY4Kio7PCNHSk0vAHJDVEZP/EABoBAQADAQEBAAAAAAAAAAAAAAACAwQBBQb/xABEEQACAQIBBgoGBwcEAwAAAAAAAQIDEQQSITFBUZETFCJSYXGBobHRBTJCU3LBIzNikrLC8BU0Q3OCouEkY7PxBsPS/9oADAMBAAIRAxEAPwD7gTQCy8RskWyLqEXTFshgQ5ie6eunhUcpbS3ganK5L5Ono1ZwTiFom4A6za+6a+ppm73hprTKWfPoOOjUSi2vW0dOrN2lDcbw4t27puoLd0hUadGJ2A89D8jXOEjZO5YsJWc5U8l3jna2IuHELXN5Gdeblz5OuWYn513KV7ayHA1OD4W3Jva+q+w4s8WsOLrLdQiyWFwzohUS2Y9IFcU4u9noOyw1WLinF3la3TfRYqbjuHFj0jmrypjPrvOWIiZzaRE04SNsq+YksJWdXgcnlbO8sxnF7FpUa5cVRcICHfNOoIjpGs7CjnFZ2yNPDVajajHOtPQTjeKWbLIt24qG4YUHqdB8BJAk6SQOorspqOk5Sw9WqnKEb20k47ilmyUW7cVDcMKD1MgfASQJOkkeNJTjF2YpYepVTlCN0tPR+rBj+K2bJQXbiqbhyqD1Og+AkgSdNR40cktLO0sPUqpuCvbOyeI8StWFDXXCgnKNCSTqYAAk6An3AmkpKOk5RoVKzyYK+s7bG2xb5pdRby588jLlic0+EV3KVr6iKpTc+Dtyr2truTgsbbvIHtsGUzBHiDBHkQdIopJq6FSlOlLJmrMow/F7D3WspcBdZlRPQgNB2JBIBjaRMVFTi3ZMnPDVYU1UlHM/no36tp1xLitmwAbrhcxIAgsTAkwqgmANSeldlOMdIo4epWuqavYZs3VZQykFSAQRqCDqCD1FSTvnRVKLi7S0oUs8XsPeaytwG4syuvSMwB2JEiQNRImoqcW7LSWyw1WNNVXHkvX+uoempFIngOKWbxYWriOUMNlMxuPlIInbQ1GM4y0Muq4erSSc4tX0XHDUikzsFxvD3XNu3cDMJ8YMGGysRDgHQ5SYqEakZOyZoqYStShlzjZZu/RfZfpNIVMzinEeIW7CZ7jQJCgQWLMdlVVBLN5ATUZSUdJZSozqyyYLP8ul6g4djrd5BcttmUyNiCCNCCDqpB0IImuqSkroVaU6U8iasznH8Tt2Y5hIzTGhO0Tt76pq4mnS9d2KZSUdIm/abCgEm4QBqSVYADxJiqVj6D19z8jiqJuyFMN23wFxgqXpJ1HccZh1KkrDfCam8XSSu29z8i6pTnCOVJZtfR1jn85MN7Z/Nb+FQ/aFDndz8ijhYjfD+J2708sk5YnQjfbf3VdRxFOrfIZKMlLQO1eSKr+IRFLuyqo1LMQoA8SToK42lnZKEJTkoxV29SEsHx3C3WyW79tmOoAYSR4r7Q91RVSDdky+pg69OOVKDS8OvYaM1MzE0AUAUAUAUAUAUATQBQHl+1XErlproB7voWJuRA+6IUCmd9mNU1ZNXXQ/13nqYChCooyaz8JBdjyn8jypTlphbYP/AA16/H93GWLQ/wADtWW1lFbL/iS8D2XPLqVp+8jHvpSl4pDN9yrcXInv2WO/UNetn7IqTzcJ1eZTFZXE09Ul3qD8yviFqMObUaIOLMoHQoxCx5977aSXJtsyu4UXetwm3gU+m+nwNay844XJ3xRt/wB30NWA92bWrV9Zfpt/aZJR/wBI4fYyu3hbX3ZjLwf/AA1wHa/YwLsPE3r1wP8AMGKrXqvpUe9mup9dFrTGVW39MU1uNY63uWR3TxIgjoR6Mbn7Wvvqds9tWV8jHa1PL18F+e3gI4HDm7h7SNqF4bfT3ElEkfBaillRSfNZoqz4OvKUddaL3Xf5hvjbcy3ec7rw0uPJml5HxtqfhUpq6fwlGFWROEVrrW3Zvmd8eTmnFn2OHqV8mc3XJB/uJ8hSpnyuiPn5DBfR8CttZ37MlfmYdo/pfST1XhzMPIuWbT4oPlXamdy6v14EcFyFSS11fBJfmZq3mz4zCg6gWL90de99CgP5rsPjU27zj1P5GSKyMNVtzors5TtvSfYZlhM2Cw1v6pxK24/At3mIU+UIBUEvo4x6fA1TvHFVZ68hvtlFK/8AczW4GctzGjouIzAeGazac/NiTVlPM5dfyRkxWeFF7YeEpIx+EpltcLfq7NmPibtq5cafewBqqGiD2/NN+JtxDvUxUNS0dGTOMVuTsbKjNxB5H3PDW8vlzLj5/ny1+VWWvU7DC+Tg10zfclb8RHZg5MO6HazdvoPJFdigHkEy12lyY22XGO5dZS5yi+1pX7zIwVkrhuH3joxuo7nxOIV84+Lup+AquKtGD6fH/s21XlV8RSWjJaX9DVu6PebvajENbwt0oSGZRbUjozkW0PwZgatqtqDsefgaaniIKWhZ31JNvuQr6IuHxWECAKptXMPA65Qty2PgFufnGo2UZxtssXKrKth6uVpylLfdPfdbhztTfZMLdyGHYC2h8HuEW0P5zCpVW1B2KsDBTrxUldLO+pZ34CPHcItizYe2sei3LWWOlskWrgnwyMT8KhUWTFNareTLcJUlWqzhN/WKV+v1ovelvPRLV555g2F52NuOdVwyraTyuuM91vfkNsfFqqXKm3s8Wbp/RYWMFpm238KzRW+7a6jrBjlY67bGi37YvgfhoRbunw1U2vtri5NRrU84qfSYWM9cHk9j5S71IR7a72vc/wDtrzPSmmPaeTX1Hh8UovXuUdbdsB3HRnM8tT4gQWI/FrBF5EMpaXo6OkupvgaPCL1pOyexLS106k+sa4hgxdQqdDujDdHHqsPcf4VXCWS/EpoV5Up5W3Stq+fmRw3FG7bViIbVXHg6nK4/OBrtSGTKyGIpcHUcVo0rq0o9j2J3u+5P91ep6K9o7R1nosZiFto1xyFVFLMT0A1Jr1nJRzs0wpyqSUIq7ehGJw7hpxJXE4pZ+tZsNqtpfqsy7G8dyT6uw2k1Rjl8qfYtn+TdWrLDp0KD6JSWmXQvs9GvSzW4hwy1fTJdUMu46FT0ZSNVYdCNaslBSVmZKNapRnlwefx6GtfaZvDcXcs3BhsQxaZ5F4/0oGpR+gugfnASOoFcW4vIl2P9azTWpQqwdeirc6PN6V9l92h6jdBq4wk0AUAUAUBE0BlYztBYRzbUtduje3aU3GH40aJ/eIqt1EnbSzVTwVWcctrJjtlmXZt7LnOFxeLuMJw6Wrf1uZdl48ktgr82opTb0W8RUpYeEWlNylqss292f9psVYZTx3bxe9b/ALS1fsfnmzH6jWevpXU14Hs+inyZdEoy3KfmZGOtjmYj8A4hvniMNc/dVUlnl2+KNlKTyKfTkLdCcTm8JTF/2iYgf9ZcX94o9Eum/idi7TpfZcP+NP5F+NSXdfweL/abZ/fNdks7XxfIjRdoxfTQ/MWYc/c7njjp/wClKfuiu3zp/a/KVyzqUf8Ab/8AamKYYRZtD/8ANwj/AF3qHs9kPEul9ZJ/axH4DX/+xbPjxG59mGcfuq63KXxPwMf8KX8qP40V8BHdUeGDuj/NYVGCzdj8SWKd5J/bX4YldwZsPejrwm3H5t6KN3i/hOweTVhfVWf5Rt9Vx/8Aylpf8q6f313SpdS8GQjyZUP5kn/dHyOLgLelx14dYHzGIo8+U/sr5iHJ4H+bL8g/hDOLwpH3nc+1sPFSXrR6vIzzzYaov9xeEhTC/wDDYT/mz/qXq4vVj1+ZdUf01b4P/k0MDpex/wCMjf5KCfs+ypx9aX61Iy1s9Kh1P8T8zNw+mF4T+Ph/tw9wfvquPqU+zwZsq58Ri10S/wCSJrYb/wCQv/8AL4Yf48RVqX0j6l8zFUf+jh8cvCAhz8ljiZOmS5ePzsW2/fUHK0Z9FzQqanWwy2qP4mvkXcaslMDaH9U2EPuCXLU/YK7JWgui3dYrws8vFSb9pT74yGO0neOGtf1mItmPK2GvH9iu1NS6V3f9FeCzKpPZB/3Wj+YntCIfCXPYxKj89Llofa4pUzOL6Rg88asdsH3NP5B2kOb0a37eJtf4M17/AGClTUun/IwV1wk9kH32j8xrj2E52Gv2ur27ij3lSB9tSqK8WugpwlXg68J7JLxLOFYwXbFq6Nnto/zANdjJOKZHEU3TqyhsbW5iHZPvWDdO9+5dvT+CzHl/5YQfCoUs8b7WaPSHJrcGvZSj2pK/fcOPdy7hb3RbvLY/g3QUH+Zy6VMzjL9Z/wDIwnKp1aW2N11xd/w5Qh213te5/wDbXl+lNMe08utpR4rgneRrv9c7XP7vq2/8AU/GsFbM1HYTxmaSp81W7dffc0KoMpnYb6PEXE6XQLq/jCEuj9hv7xq6XKpp7Mz+RrqfSUIz1x5L72vJdh7fsWdbvuT/AHV6Xor2iujrGuKH0nEJhx9ztZb1/wACZmxbPvYZyPBB0NejNZcsjVpfyPWofQUXWfrSvGP5n8l1vYb61ceeiaHRPiXD0v2zbuAkGCCNCpGqspGzA6g1GUFJWZbQrTozU4ae5rY1sM3hvEntOMPiiM50t3ohb4/Ut0DdOu400FcJtPJnp27TTWoQnHhsOuTrjpcfOOx9j6d0GrjCTQEE0BncU4zasQrS1xvUtIMzv+Ko6eZgDqahKpGOZ6dhooYapWu45orTJ5ku35LO9giOH4jE64lzZtn+gtNDEf2t5df7qQPM1DJnP1sy2ebL+Go4f6lZUudJZv6Yvxd+pGvgsDbsoEtIqINlUBR8hVkYqKtEx1ak6ssqo230jEVIgTQHnu1fB3xPo2SPo8RbuNJj6MTnjxO2lU1qbla2pnoejsXDD8Jl+1BpdbtYzsV2fvG5xFhEXrQFjUeuVl58O+F3quVKV59Og1Qx9JU8NF6YO8uq+buF34BiMuEAQS2YYgZh3M963iH/ABtVddJ1aucFO0Vv33JrHYfKqtt29jNptGUF4p9g2nCLxxV8soFrJf5bSO815bWYRMiCjb+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W5u2q9rLrVncb7OYG89m+b9vlPeCplJBhVtLbJlTGrZyPKKlSi2nlLT5FWNrU1VhwMspRu79cnLwsus47NYG6Vutftm0WtWcPBIMi2jBnGUnulnaPIedcpRk077EtxLHV6alFUpKSUpTzfaazdiSuT2Yw9/OrXrbJycOmHBJU8xgfpHXKfUOVImNz4V2mpN3ktCsRx1SjktUpXypOWbUrZk769JVgcHfz2rDW2CWL968bsrldDzTaVYM5vpBII0yHxrkYyylG2h6f11k61alkTqqSvKKjk57p5sq+rVmz6yzjFvEJdvi1bZ/SbVtEcRltuM6ObknQBWVvPKRvXZqSk0lpI4eVGVOm5ySyJNta2szVum910XTHeMYBlw9sWVznDtZdV6sqEBlH4RTNHnFSnG0VbVYow1aLrSdR2U1JN9a07zrgaO12/iHQ2+aUVFYQ3LQQCw6SzOY8CKU7tuTRzFSjGnCjF3tdtrRd7OpJdtzL4xg7puYiwtpjbxbWSbg9VVgJiMxnRsirHiWHgarnGV3FLT+ma8PWpKFOrKSTpqStrbveNtueWfqN/jeCN/D3bQMG5bZQfBiO6fgYq+cbxaPOwtVUq0Kj0Jpsy+HNexF+3du2ntLZtkZXiTeeA+WN1VQQG65zG1VwypSTkrWNVbgqNKVOElJyerVFaL9Lvo1WNHtFgmu4d1txzBle3O3MRg9ufLMBU6kcqNkUYOrGlWUp+rnT6mrPuYjg2uYnEW7rWntW7KNAuAAtdeA0CdkUEZtjn0moRbnK9rJeP8AguqKFChKmpKUpPVqivN2dtVs+k3oq4888nlxNqzcwVu28lnS1eAHLWy5JDFp7rWwSuXc5VjQ6Z+UlwaXb0HsXoVKscTOS1OUdbkloXxNXvqu9h6nCYZbaIiCFRVUDwAED7KvSskjypzc5OctLd32lHGcCL9m5aJjMIDD6rbqw8w0H4VyccqLRZh63A1Y1Nj7ta7UeG7WXcViEt2fR7qXSGS64UlEHdDOjj1pE5QNdRMQa83FJycZNPk9F8/YWVKNGnU4VSyorOkvWexNaraym1w91UKtpwFAAGRtANANq8l06snfJe5+R5UsqTbek79Du/1b/mN/CucDV5r3PyI2YlxPhV5wrW7bi5bbMkqwB6MpMaBlJHloelW04TV1KLs82h+RooTyW4zXJkrPo6ew1+zOPxAFxbeEvC62QDmobaIe9Ja4dGA8EzE16OCpzpZWbT+s5soYSnFt1KiUejPJ9S87HruCcN5CFS2d2YvcuEQXc7mOg2AHQADpXpU4ZK6TuJr8NO6VksyWxL9Xe15zRqZnCgAigFcfgbd5DbuKHU7g/YR4EdCNRXHFSVmTpVZ0pZdN2ZlphcZh9LVxcRb6JfJVx4AX1BzD8ZSfOq8mcdDuunzNbq4atnqRcJbYq6+7mt2O3QW/ypitvQnnx51nL882b/DXVKfN70R4Chp4ZbpX8Ld5W9vHXtGa1hk/s/prnwd1CL+a1c+kexePkSUsJTzpOb6eTHcrt70O8L4PZsSUXvt69xiXdz4s7an3bDpUo04x0FFfFVa1lN5loSzJdS0D4FTKCaAKAKAiKAIoAigCKAIoAigCKAIoAigCKAIoAigCKAIoAigCKAIoCYoAigCgCKAKAiKAmgCgIigMrj/HrWDTNcDmdgiE/NvVX4kUBl8P7cWHQM6X1JnurYv3QBJA7628p01091AOWO1uGdlQLiJYhROGvqJJgSxtwB5nSgGU47bJgq66uASA2Ypc5RCqhLE5tRptrpQEfzjwvei6O6FJgMfWAZIgd6VIOk0BFvtFZy3GbMgtlpJUkMoMZ1KzmX3bTrFAX/y3h5Yc1AUDMwJiApYOTPhlb4CdqA4xHHLK2hdBLKzhFCqxJbNlICxOmp26UBB7QYaJ5giAQYaGByQVMQ3rptPrCgIudosKASbqwuWYDGMyl1mB1UEj3GgC72iwq5s11QELKx10ZRcLCY1I5dz80jegLLvG8OubNcAyzJMiINwGTHjaufm+YkAs8assyrnGZyQo11jqdNJ8/CgNGgCgCgCgCgCgCgCgCgCgCgCgCgCgCgCgCgCgCgCgCgCgCgCgCgCgCgCgCgCgIZQRBEg9KAqwuFS0uS2oRQSQqiAJMmANBrJoC6gFH4baO6DckESCCWzkgjUHNrIoDheEWBtbA2iJXLAAGWPV0CjSNhQE3uE2H0a2p9b/ABatt49fGaAh+EWDvbUjvaHUHNmLSNjOZt/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Bb2TAGjh7wdVddmAYdNCJGh2oAxN8IrO0woLGBOg1Og30oBG5xyyozEsFPqtlaG1C90x3pYgCN5BEjWgH7VwMoZTIIBB8QdQaAjEXgis7TCgsYE6DU6DegEL3HbCLmZiF1IYq0MAYJUx3tYiN5BEigNG24YAjYgEe47UBxir620Z20VQWJ3gDc/AUAjc49YUAksAwlTlPfG0rp3htt7S+0JA06AoxmKS0udzCyoJ8MxCifASRrQCd3jtlYzZ1JiAyMCQQzAwRporHX2Y30oDSVpEigJoDMPHbMM0tlQlWbK0K4kFCY9aRHvIHUSA/YvB1V12YBh00IkaGgLKAzf5bswWlgoOUtlaA3sEx63SPEgbmKAfsXQ6hl1DAEHyOooDomgMs9ocOE5hYi3r3yrAEgSVBjVtxHiCu4IoDTRpEjrrQEk0BmDj1jJnBbIZhsrAEgZioJG4E/EEbgigNMGgK8TfCKztMKCxgToNSYFAJPxyyACSYYFlOUw6jdlMaiNfMEETIoDRUyJoCaAKAKAKAKAwMJhcuI5IsOLKIHW4XlC5hSAh6wSffJiTJA3hQE0BgcNwgF97Xo7JZtZWtuXzI7MO8Qh2Op8dZOhMkDdVQNtKA4xNlbiMjaqylSNtCIOo8qAyeHWiMRcQ2GW3aUC1cZ8ykNDMqKfVAMDrEAaCBQGyqgaDQUB1QGBwXBxcuWzh3t27LfRFnzK8qQzqvQxPj656k0BvARQHF+0HVkbZgVPTQiDrQGRwyyefdQ2GW3bAFp2fMrBtXCofVAIjrA0EDSgNqgOLtsOrKdmBB6aHQ0BkcGtHm3Q1h7a2iUtFnzKynVii/VGg8YGgjUUBt0BVibC3EZGEq6lSNpBEH7KAyeD2ZuXVfDtbW0eXaZ3zhrZMnID6okL4/VH1YAG3QFOLwyXVyOJUlSR45SGE+UgUBmcFVi94XLLoEYW0e4/M5iLOUidh16k5tSTQGzQBQGBwXCZzdNyw9mL7tlL5luGcwuxtqTttoPAQBvCgA0BhcHwuZ7wew9pUukqC+Zbp1+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YoDrnN7TfM0BRcxD81BnaCtwkSehSP1n50Bfzm9pvmaA8723xt1LNspcuKeaBKuy6ZH0kHar6MU41L81nnek5yhQvF2zrQNdnsXcZsRmuOYugCWYwMiGBJ0EzXl+j5OWHTbu859DjoRjTotJK8M/Tnek1WxsGDcg6CC8GTOURPWDHjBraeeS+KIgFyMxganUwTA+AJ+FAd81/ab5mgI5ze03zNAL4S+5NzvNpcgd46DKmgoDm1xi2wtlb4Iuki3DznKglguusAGfdQDfNb2m+ZoA5r+03zNAIcZ4g1q3zCzwhDGGMkDUjfwFAJ4jtSETEM2Y8gKYR8wuZlDAI2knUA+E+FAaWBvvlMux+kuj1jsLjAfZQHOOxbKbRNxlXO2Y5iBlFq6TPlpPwoBOz2nRhP0o+ja7B37rFGt6N90kHTr0NANcLxzXELhnhjmAJMgFVIG/nQDvOb2m+ZoCOc3tN8zQE85vab5mgDnN7TfM0Ac5vab5mgI5ze03zNATzm9pvmaAOc3tN8zQEc5vab5mgDnN7TfM0AxgLjFxJJ33J8KA1qAxuIfdG+H6hQC9AIYm9dV3IDFVS3lAUEFma4H6ScoyGAdvfQCNri+JJWcKwWFYnWdbeYqFIHeFwqsGNM3URQDSY66baNyjmNzIVyv6mcrniO73e93tPOgFMLxq8622FgkO1vUK8BWNsMZI+qGZs3qkIdqAleM3zAXDMW7mYHMuUFbZJMiTqbqiBqbfQSQBu0AUAtb+7P+TtftXaA44nYS6hRrmSGtsSCAVyutxd9pK70BnrwC0pIW4VADDJplAZ7t2Ms/hkeOVSOpoDYsgABRGgjQADTwA2FAVXfutv8S5+u3QGZjONuhcBF7j5CSRBJBZACWAnKO9JEEjegEe2t0PhrLjZnVuvW256gGtND1anws8z0t9R2rxH+zfrYn8sP9NK8j0b+7R7T6XH/V0Pg+bL8bwlHu81nMgIANIUqXbMB7RBInoAY3M7jzRDE9n0fl5b2isWOY5jl5YtlkJMhgVBDdNfAUBZa4EMsm8JLB+6BGhuOrDWc8N63UKNDFAbqKAIE9dyW666kzQFGDMNdP8Aaf7EoDAwnZlAqKuIDZVypAGhNprd0qA31mK3CPFfOaAaw/BQGRvSS0OW70NnabBYHveNokAQBnGkLBAVwPZ88hEe8gblhGCrKhhbFtnHf1vBv6T3aUBtcXsq9vI/qsyq2sd06HX3daASxdrBXM1x3UghmZs5AhlWwx0O0BV8jB3oB7C4qyCbYuoWLucsicxPMKx4gMPhFAUYzE4a6qlrq5Acx1gMO9bIJ8JaD8utAVXrWDzM7MgIZbpl8oU25AaJhQO95GCaAd4ZZCKyL6qtlHXQKoGvuoDPxPBbri79Pyy5eIUtAJOUmXHeXQiIjXfegOn4ReZ2Y3socycgIIAMKoJaNUkEgCCJG+gDOA4W1tpa4XGTKQQe9omrSxmMpjQQGbfegF14G4CjnmBa5R7pBM6O2YNoTqesGDrQA3BLkj6cwABlyHWHR4MPqpClSPBzqOoF+H4U6szG85zK6hYIC5iCCozHUGdTqZGsAUBRh+B3Eg89iVVgJUwCc8EAP+EJBkHKNooCt+zr9MTcVYIC6wJ50E97vQLg8u4D4ZQGsNwtluBzdZgJ7pkbm4d80HRwDIjuKYECANOgGeH/AHQfH9RoDYoDG4h90b4fqFAL0AUAUAUAUAUAUAUAtb+7P+TtftXaAVx/BxcfPnZTKHQIQApB0BXcwNTP6qArHZ60Do90aBQJU5QFZQBKnox3mgLeH8HS0/MzM1wrlYnY+pML9USsx+Ed6AZu/dbf4lz9dugGaA8z29+42/yo/YuVpoerU+Fnm+lv3ftXiN9m/WxP5Yf6aV5Ho392j2+J9L6Q+rofB82Wcb4EMQH+kZS6Mh0Vl1t3bUwRO1xjvGgrceYRd7OWmJJa5JDA6qJLG6SYCxM3X8ttN5A6v9n7TAiXG+qlQdVuKSBlifpGMxvHnID2AwSWU5duQuZ2111d2uNr+Mx8/GaAjB+td/Kf7EoBQ8GEoRccZGLAaRmLM8kddWjXoBtrIFQ7OoMoW44VWtvlEalORlkx/Yr+c3kQBy/Zq2RaVnYiyoVRCiQptFC8DvMOWPKTMaCANDiS5lUHYuo+ZigFrnZ7DkRlbaCQ7gsNfWM66mfeB4UB3gOH2B30t5Sr3NZOrBirMdYJJBOvjQEX+G2A6k25LkpMn2XcyJ8j9nhQEjgWHiOUIMSCWIMEkSCYJBJg9J0oBnB73Pyh/UtAMUBlYjgVtmZpKlrq3TAHrKqKNYn6s/3j5QBX/N5JkOwPMF5oCjM4KMWMDclf8R8iAJt9n7YVVzv3VRJWFJC5oY5dC5nVj110oDu5wVTZWwCAmbMwKzm3I0J9qG94oBb+bgZWFxz3svqd3L3Cr5eq5rjO5g66AyJBAsbs5bJnPc2gCdhlKnpJYiO8ddPMyAxheDJbucwFie+dTMZmuOYPh3zvOw85A0qAKAZ4f90Hx/UaA2KAqfDoTJAJoBXH2glt3S1zGVSVQGCx6CelATgLQe2jva5bMoLITJUncT1igL/RE9kUApxVeVad7djmuokWwYLa+OvTX4UBfhrCsis1vKSASpM5SRJEjeNqAs9ET2RQCnFl5Vp3t2Oa6jS2DBbUddemu3SgL8Ph1ZVLW8pIBKkzlJGokbxQHYwNuScgkgCfITA+0/OgEuMzatF7WH5zgiLYOUmTBM67e6gHVwqQJQA+HhQE+iJ7IoBHjFvlW2u27HOuKO6gOUmSM2uvTXbpQDdnDqVBNvKSASszB6iRvFAZ/G+F2n5Ia3mXmiVgEaq6yZ1gEg6a/Ca6pNXtrzEKlONSOTNXQniU5AxD2cK1wh7YyAhM3dUtcDQSdCFM+x01qunTjTjkxzIunUnNJSd7Zl0I2LRsMQoKFiA2UMCYIBmAdoI186mQLkw9sgEAEHUEGQR5GgEeNE2ree1hzfaVGQNl0JgmddqAfGFT2RQHKYC2JhR3jJ33gD9QFAJ8ZJtW89rDm+2ZRkDZdDuZM7UA6MInsigJ9ET2RQGfxkG2qG3hueTcVSAQuQa9/Xw/f0oDQ9ET2RQHNvA2xoEA1J+JJJPzJoBDji8tFe1huewcQobKRIKlpPgCR8aA0fRE9kUBymBtiYUamT76AS4sTaFvlYY3s1xVYBsuRTu5neKAf9Et+yKAPRE9kUAhxUm1y+VhjezXFRobLkU7uZ3j/wANAP8AoieyKAPRE9kUAhxUm3y+Xh+bnuKjQ2XIp3c+Mf8AhoB/0RPZFAHoieyKA5u2LaqWKiACT7hqaAzuFcSt3LpQWWRgGMkqdltMfVY9Lqf4vKQNqgCgMzjmAe6E5ZAKvmaSVzJlYG3KgkBjAPgNdSAKAoPBM6srs1uXzqtpzCDKFygldiZYiN2jWNQNkUBm8cwNy6LfLIBV8zAkrnTKwa2SoJhjlB8tdYigKf5GLqQ7Nb7+dVtPoggDKCV1BMsRA1aNhqBsCgM3jGAe61tkKws5lYlQ6nKchIB7sifhEEE0BXZ4RIUuxUqxYKjSqjOrhBmEx3QNANJAgRQGvQGXxfAPce2yFYWcyMxUXAcsKSAdJE/ADYmgOLfBpCF2ZSjFgqOcoBYME7w1UQBsPKIEAa00BidoArG1F20hD6q9zJzBEm1I11gEjy2I0oBXC4iyCl0XLjZQ7omHF29byMQkDIhza6gCI1+qtAaT5711Poytu0xaXEFmiENtQdhLSWA2EAzIAHV7N17i281u7kzZATcFwd0sQTlKZAg0AIy/WnugZeAt2EC23dhbR7rRdsXLcsFPMJe4ADbhmIMQRoCQpFAbPC8Rhsirh7ltkCgqEcMMh2IgmR50BTxbh73Llp0ylUDZ0YlRcBK5Q0A6DVttwBsxIA64dwwoVd3bMFuLkDEoA7hwBIk5QFUHTQba0Bp0Bk8W4fcuXbTrlKqGDozFRcnLkBgGQvebUbwOpIAt4dw4oVZmJYB1yzKgM2YKCRJyiFBMaDYSaA0aAz+M4J7qAI2Vg0zJGkMCJXUTMSNpka0BRheEnPnbuQ0rbttKjQTBZQRJGoXKDJmZMga9AIcbwb3rRS22R8yEPqMsMCxEazlzD4xpNAL4LhbC4LhAthQALVtsy5oIZiWQGdYgROUEyYgDXoDO41gnuqotsFIYNMlZEEFZXUZpiegJO4FAV4HhhV+YxyxOW0jSighQTqo1JE6ADXzJIGrQGdxrAvdVOWQCr5jJK5lhgySNQG0B8BruBQHHD+GlHNxjl1OW0jSiggTEqDJIzGIGu2kkDUoDGx/DLjX+YAj28gU2nZlBeWhzCnUAgDT6xP1RIDfCeHmykF2uMxDMzGZbKqkjwBiY13oB6gIImgOVtgagAfD3fwHyFAd0AUAUAUAUAUBxdvKolmCiCZJA0GpOvgKASPG8N0vIxAUwhzmG9QwkmD0NAC8WUyFt3mILr9xuJqgkwbgUEHYNME7HQwBAx14ju4ZwYU/SPbUSd1ORnIIHlHgaAkNiST3bKDM4BzPdlf6NiMqQZ3WT7zQEeiYhhDYgKcoE2rQWGkEsBca4II0gzvvQFLqnMyPiLpYksFLZAAQSEBtqoICqxAJJ0J6TQHR4PhSAjotwFckXma9mAOaDzSxYhgDJk6CgHLFqyssi2xmJJKhRLdTI3O9AXC8pnvDTfUe/9VASbiggSJOwnf3eNAci8piGBmY1Gsbx40ANfQbso1A1IGu4HvoCjFYaxdDLcS1cB7rBwrAxBgg+cGKAXXAYYkMmVSX5n0blMzdScjDNpuDIoAtcNhQLeIvAZSoOdbu5nNmuqxZhtqYigLGw+IB7t9CJT17WY5R64lHUZjoQYga6HoBBuYoR9HZYd+SLjIdvowFKEGToTmEb60BB4jcE5sNd0CmVa04JPrKO+GOXroPKaA6HFrc5SLqnMyd6zdAldScxXLljZpg/A0BNni+HcgLetElc8B1nLOXNEzlzAifHSgHhQBQBQBQBQBQGPxHirW7pQBYX0aZmTzrrWtIOkROxnbSgFrXa20xQZH75AHqnfkxsTr9KsjybfSQObHabO9si2RacesSMwZmtKmk+rNwA9dD0iQOrfa/DlQ0PlkDMFJAkqATG3rCgNHh3FkvO6oG7nU6T8N/MeVAaFABNAVelJ7a/nCgFMfxvD2cvMuKoY5Q24BiYJHq6TqdNKAdtXVYBlIYHUEGQfcRQHdAFAFAFAUY68Utu4ElVZgJAkgEgSxAHxIHmKA87h8dw4qDdx9q65FsszYoAMyjRhbW5kSTqQoAPWau4vV5r3M5lJay+xjeFKZS7ggZYyHszL+uZmZbSfGKcXq8x7mV8PT5y3oeXtBgumKw/6a3/ABpxerzHuZzjNHnrejscewn3zY/Sp/GnF6vMe5nONUOfHejr+W8L98Wf0qfxpxerzHuZzjmH95Heg/lvC/fFj9Kn8ajwNTmvcOOYf3kd6I/lzC/fNj9Kn8a46c1pT3DjdDnx3ox+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eXmS4OT1MpvcHw5ck34UhtAyA5me5cJzRIgvoBG2s1LjuH95H7y8zvA1Oa9zH+GNh8Pb5a31IzXHl3SZd2uNtAiWMabRXVi6D9uO9EuL1eY9zGDxbDje/a/SL/GpcZo89b0d4rW5ktzODxzC/fNj9Kn8a6q9J+0t6O8TxHu5bmcntBg/vrD/AKZP+6pcJB60S4jifdy+6/Ij+cWD++sP+mt/91SujvEMV7qX3X5Fd7jmAcENicMwO4N22QfgTXR+z8X7qf3X5CgxXCwxYXcIrFlclbltCWXRWYqRmIGmvTSu2Y4hivdT+6/I74Xi7IvLbw+JW6hR8yc4XyGkEPmZzcjVljUertGpxaK6mGrUlepCSXSmvE364UBQBQGde41ZQsGJXK4tmQfWKhwB490g6eNAcHjliSC5EXOVqCO/myaSNRm6j37UADjliFOeM4VlkEZlYgKyyNRqPhQHacWtG1zgSUlVkK0ksVCwIkzmH/gNAU3O0OGVWZngKAW7rd0ESubTTMNp36UAP2jwyxNwagsNGMqFZ823q5VJB60BdhuN2Lji2j5mM7A9GuKdfDNbcTtp5iQH3QEEESCII8R1oDF/mdw77yw/6JP4UAvi+w2BfLFhLYBk8pVtlvwWYCcvkI6UBtcP4fasJks21Rd4URJ8T4nzNANUAUAUAUAjxv8A4e9+Sufsmuw9dDUfmexsK+lekw1B21UkYag5aqRhqDlqumGoNrtXHoMb0nLVnmEVtWWZNFbVkmTRwayTJHK71lqE46TRwtYKiN9I1sNWGoehSNXDVgqHoUzWw1YKh6NIcubVmTzm+AhiK0QNMDKxVa4GuBlYmtcDZTMrE1qgbIGdc3rXA0rQV1qgSIrVAEVrgD1v/pcP/fH8lc/WlWVfUPE/8g/dV8S8GfX6ynxoUAUAvdwFpvWto0tmMqDLQFDajeABPgBQHDcMsGJs29CCO4uhEFSNOhA+VAdJgLQ0FpANNlHQyvToQCPdQHFzhlkqq8tcqHMFgBZgqO7tsf1eFAV2ODWFBHLUyFHeGbRU5ajX8Ake5j40BceG2ZJ5VuSSSci6k5pJ0/Df89vE0B2mDthswtoG17wUA6lmOvvZj72PjQF9AFAFAFAFAFAFAFAJcaE4e8B/V3P2TXYu0kwfn+32UxygZsLeGw1WNToB750r3+M0ecjHOEnqG07L40ROFuiTAldzqYHjoCfhXViaXORknRqP2Rq32bxgIBw12TJAy6wIkx8R8xUuM0ecjHPC1noixq12excx6PckQYy6wZgx4aH5Gu8ao85GSeCxD9hjKcAxRkCxckaERsd4PhoQfjXHiaNvWRlfo/E39RkDgGKO1i4dxos6jQj56VRLEUn7SC9HYnmMqPAcVlzcl8sTmjSN5naI61nnWhtJr0fieYzm52exYEmxcA0EkRqdB8zpWaU47SS9H4nmM4fs7ixE4e4JMCViTqYHiYB+VZpMlxDEcxkDs7iwwHo9yTJAy6mImB8vnWaab1ElgcQvYY9h+BYoGORcmAYjWOhjw0PyrHOlN6jZTwtZaYs0sNwjESRynkaERt118NKxzw9V6Is3U6M1qZpYTh107W2MEjQTqNCPfNY54OvqgzbTi0aOHw75c2U5YnN0jxnaKxVMBiX7DN1OSQ3dssFkiBpqdtdBrWdejsVf6tmyNWG0TxOEuadw6mB5neB4ner44DE8xmiNemvaRm4nh16Y5bSZgRqY3gfL51qhgsRzGaYYmjzkZt/hGIJgWXmJiNY8Y8K0wwlbms1QxlBe2jOvcCxRkCxcJG4A266+GlaYYeqvZZqjjsMv4iET2dxZmMPcPTRZ1G499aI0qi1F69I4X3iKx2dxZGYYe5l3mNI8Z2rTGEthL9o4T3iIbs7iwJOHuR4xp5a1oih+0cJ7xA/ZvGDfDXROglYk+A860xaO/tHCe8R6X/084RiLGMzXrT2wbbgFhEmVMCp1JxcLJnkem8ZQq4ZRpzTeUnm6mfUqznyoUAUAUAUAUAUAUAUAUAUAUAUAUAUAUAUAUAvxApyrnMbKmRszbZVg5jPkKA84vE+baa4Wu8u24D62cwZbndhRb72oUnXrAzEEUBo4ZWusod7isoW6sG02jBl1It7wT4jwJgwA4cASwfnXJAYDS3scpP1PwRQEjAHMX51ySAp0t7Akj6nmaAi3gCpYi9cljJ0t7wF9jwAoAs4AqCBeualm2t7sSx/o/EmgOBwr6Llc25ky5I+j9WI3yeFAZvFL5Diyz3SGa2qGbYDXZDhZ5XdAADEnfYAnSgOXxRcmWufQMGfvWtCcydwcvviJPTw9YEADXbh5LB+dclQwGlvYxP8AR+QoAHDznL865JUKdLewJI+p5mgC3w8qzML1yWIJ0t7gBR9TwAoAscPKAgXrmrM21vckk/U8aA4XhUW+VzbmXKUj6PaI3yeFAU8VsFLWr3n1UKi8oFmBBRQSgA1A1JiJmgM2/wARDIl3NdNsXMqEcsNzIIEobYhZJEnbcgDWgNLD2GdyWuXFe1K6G2whgraHljy3AOnhBIDI4ec5fnXJIC7W9gSR9TzNAFvh5DMwvXJYgnS30AA+p4CgCxw8pMXrmrFjpb3Jk/UoDlOGQnLF65lgj+j2O+uSgC5w0lMhvXMsAf0fSI+p5UBmXbzvdNoG4xtksDmtqDkCk72dT302kanXSgO+G4wXWs3ZuFHLrbLZAZAObMioCuitGp21AJoD0FAFAFAFAFAFAFAFAFAFAFAFAFAFAFAFAFAFAFAL+g2swblpmBJByiQSSxgxpqSfeT40B1h8LbtzkRUnfKoWffFAXUAUAUAUAUAvdwVpiWa2jEjKSVBJXeCSNRIGnlQEDAWu79Gnc9XuL3dZ7ummuulAM0AUAUAUAUBXfsq4yuoZTuGAIPUaHzoCocPtTPKtzGWcizliMsxtGkeFAWWMOiCEVVG8KAo+QoC2gCgCgCgCgF72BtOIe2jCSYZQRJmTBG5k6+dAdJhUDFwihzuwUAnbdtzsPkKAuoAoAoAoAoAoAoAoAoAoAoAoAoAoAoD/2Q=="/>
          <p:cNvSpPr>
            <a:spLocks noChangeAspect="1" noChangeArrowheads="1"/>
          </p:cNvSpPr>
          <p:nvPr/>
        </p:nvSpPr>
        <p:spPr bwMode="auto">
          <a:xfrm>
            <a:off x="2783681" y="748904"/>
            <a:ext cx="228600" cy="228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49165" name="AutoShape 22" descr="data:image/jpeg;base64,/9j/4AAQSkZJRgABAQAAAQABAAD/2wCEAAkGBxISEhUTEhMVFRUWGBcWGBYXFxkVHRgYHh4aGRUYGBcYHSggGhomGyAaITEiJikrLi4uGiEzODMsNygvMCsBCgoKDg0OGxAQGy0mICYuLS0tLS0uLS0tLS0tLy0vLS0tLS0tLS0tLS0tLS0tLS0tLS0tLS0tLS0tLS0tLS0tLf/AABEIAJUBUgMBEQACEQEDEQH/xAAcAAACAwEBAQEAAAAAAAAAAAAABAEDBQIGBwj/xABLEAACAQIEAwQGAwsKBQUAAAABAhEAAwQSITEFE0EGIlFhFDJScYGRI0KhM1RicnOSk7GywdEVFkNTY4Kio7PCNHSk0vAHJDVEZP/EABoBAQADAQEBAAAAAAAAAAAAAAACAwQBBQb/xABEEQACAQIBBgoGBwcEAwAAAAAAAQIDEQQSITFBUZETFCJSYXGBobHRBTJCU3LBIzNikrLC8BU0Q3OCouEkY7PxBsPS/9oADAMBAAIRAxEAPwD7gTQCy8RskWyLqEXTFshgQ5ie6eunhUcpbS3ganK5L5Ono1ZwTiFom4A6za+6a+ppm73hprTKWfPoOOjUSi2vW0dOrN2lDcbw4t27puoLd0hUadGJ2A89D8jXOEjZO5YsJWc5U8l3jna2IuHELXN5Gdeblz5OuWYn513KV7ayHA1OD4W3Jva+q+w4s8WsOLrLdQiyWFwzohUS2Y9IFcU4u9noOyw1WLinF3la3TfRYqbjuHFj0jmrypjPrvOWIiZzaRE04SNsq+YksJWdXgcnlbO8sxnF7FpUa5cVRcICHfNOoIjpGs7CjnFZ2yNPDVajajHOtPQTjeKWbLIt24qG4YUHqdB8BJAk6SQOorspqOk5Sw9WqnKEb20k47ilmyUW7cVDcMKD1MgfASQJOkkeNJTjF2YpYepVTlCN0tPR+rBj+K2bJQXbiqbhyqD1Og+AkgSdNR40cktLO0sPUqpuCvbOyeI8StWFDXXCgnKNCSTqYAAk6An3AmkpKOk5RoVKzyYK+s7bG2xb5pdRby588jLlic0+EV3KVr6iKpTc+Dtyr2truTgsbbvIHtsGUzBHiDBHkQdIopJq6FSlOlLJmrMow/F7D3WspcBdZlRPQgNB2JBIBjaRMVFTi3ZMnPDVYU1UlHM/no36tp1xLitmwAbrhcxIAgsTAkwqgmANSeldlOMdIo4epWuqavYZs3VZQykFSAQRqCDqCD1FSTvnRVKLi7S0oUs8XsPeaytwG4syuvSMwB2JEiQNRImoqcW7LSWyw1WNNVXHkvX+uoempFIngOKWbxYWriOUMNlMxuPlIInbQ1GM4y0Muq4erSSc4tX0XHDUikzsFxvD3XNu3cDMJ8YMGGysRDgHQ5SYqEakZOyZoqYStShlzjZZu/RfZfpNIVMzinEeIW7CZ7jQJCgQWLMdlVVBLN5ATUZSUdJZSozqyyYLP8ul6g4djrd5BcttmUyNiCCNCCDqpB0IImuqSkroVaU6U8iasznH8Tt2Y5hIzTGhO0Tt76pq4mnS9d2KZSUdIm/abCgEm4QBqSVYADxJiqVj6D19z8jiqJuyFMN23wFxgqXpJ1HccZh1KkrDfCam8XSSu29z8i6pTnCOVJZtfR1jn85MN7Z/Nb+FQ/aFDndz8ijhYjfD+J2708sk5YnQjfbf3VdRxFOrfIZKMlLQO1eSKr+IRFLuyqo1LMQoA8SToK42lnZKEJTkoxV29SEsHx3C3WyW79tmOoAYSR4r7Q91RVSDdky+pg69OOVKDS8OvYaM1MzE0AUAUAUAUAUAUATQBQHl+1XErlproB7voWJuRA+6IUCmd9mNU1ZNXXQ/13nqYChCooyaz8JBdjyn8jypTlphbYP/AA16/H93GWLQ/wADtWW1lFbL/iS8D2XPLqVp+8jHvpSl4pDN9yrcXInv2WO/UNetn7IqTzcJ1eZTFZXE09Ul3qD8yviFqMObUaIOLMoHQoxCx5977aSXJtsyu4UXetwm3gU+m+nwNay844XJ3xRt/wB30NWA92bWrV9Zfpt/aZJR/wBI4fYyu3hbX3ZjLwf/AA1wHa/YwLsPE3r1wP8AMGKrXqvpUe9mup9dFrTGVW39MU1uNY63uWR3TxIgjoR6Mbn7Wvvqds9tWV8jHa1PL18F+e3gI4HDm7h7SNqF4bfT3ElEkfBaillRSfNZoqz4OvKUddaL3Xf5hvjbcy3ec7rw0uPJml5HxtqfhUpq6fwlGFWROEVrrW3Zvmd8eTmnFn2OHqV8mc3XJB/uJ8hSpnyuiPn5DBfR8CttZ37MlfmYdo/pfST1XhzMPIuWbT4oPlXamdy6v14EcFyFSS11fBJfmZq3mz4zCg6gWL90de99CgP5rsPjU27zj1P5GSKyMNVtzors5TtvSfYZlhM2Cw1v6pxK24/At3mIU+UIBUEvo4x6fA1TvHFVZ68hvtlFK/8AczW4GctzGjouIzAeGazac/NiTVlPM5dfyRkxWeFF7YeEpIx+EpltcLfq7NmPibtq5cafewBqqGiD2/NN+JtxDvUxUNS0dGTOMVuTsbKjNxB5H3PDW8vlzLj5/ny1+VWWvU7DC+Tg10zfclb8RHZg5MO6HazdvoPJFdigHkEy12lyY22XGO5dZS5yi+1pX7zIwVkrhuH3joxuo7nxOIV84+Lup+AquKtGD6fH/s21XlV8RSWjJaX9DVu6PebvajENbwt0oSGZRbUjozkW0PwZgatqtqDsefgaaniIKWhZ31JNvuQr6IuHxWECAKptXMPA65Qty2PgFufnGo2UZxtssXKrKth6uVpylLfdPfdbhztTfZMLdyGHYC2h8HuEW0P5zCpVW1B2KsDBTrxUldLO+pZ34CPHcItizYe2sei3LWWOlskWrgnwyMT8KhUWTFNareTLcJUlWqzhN/WKV+v1ovelvPRLV555g2F52NuOdVwyraTyuuM91vfkNsfFqqXKm3s8Wbp/RYWMFpm238KzRW+7a6jrBjlY67bGi37YvgfhoRbunw1U2vtri5NRrU84qfSYWM9cHk9j5S71IR7a72vc/wDtrzPSmmPaeTX1Hh8UovXuUdbdsB3HRnM8tT4gQWI/FrBF5EMpaXo6OkupvgaPCL1pOyexLS106k+sa4hgxdQqdDujDdHHqsPcf4VXCWS/EpoV5Up5W3Stq+fmRw3FG7bViIbVXHg6nK4/OBrtSGTKyGIpcHUcVo0rq0o9j2J3u+5P91ep6K9o7R1nosZiFto1xyFVFLMT0A1Jr1nJRzs0wpyqSUIq7ehGJw7hpxJXE4pZ+tZsNqtpfqsy7G8dyT6uw2k1Rjl8qfYtn+TdWrLDp0KD6JSWmXQvs9GvSzW4hwy1fTJdUMu46FT0ZSNVYdCNaslBSVmZKNapRnlwefx6GtfaZvDcXcs3BhsQxaZ5F4/0oGpR+gugfnASOoFcW4vIl2P9azTWpQqwdeirc6PN6V9l92h6jdBq4wk0AUAUAUBE0BlYztBYRzbUtduje3aU3GH40aJ/eIqt1EnbSzVTwVWcctrJjtlmXZt7LnOFxeLuMJw6Wrf1uZdl48ktgr82opTb0W8RUpYeEWlNylqss292f9psVYZTx3bxe9b/ALS1fsfnmzH6jWevpXU14Hs+inyZdEoy3KfmZGOtjmYj8A4hvniMNc/dVUlnl2+KNlKTyKfTkLdCcTm8JTF/2iYgf9ZcX94o9Eum/idi7TpfZcP+NP5F+NSXdfweL/abZ/fNdks7XxfIjRdoxfTQ/MWYc/c7njjp/wClKfuiu3zp/a/KVyzqUf8Ab/8AamKYYRZtD/8ANwj/AF3qHs9kPEul9ZJ/axH4DX/+xbPjxG59mGcfuq63KXxPwMf8KX8qP40V8BHdUeGDuj/NYVGCzdj8SWKd5J/bX4YldwZsPejrwm3H5t6KN3i/hOweTVhfVWf5Rt9Vx/8Aylpf8q6f313SpdS8GQjyZUP5kn/dHyOLgLelx14dYHzGIo8+U/sr5iHJ4H+bL8g/hDOLwpH3nc+1sPFSXrR6vIzzzYaov9xeEhTC/wDDYT/mz/qXq4vVj1+ZdUf01b4P/k0MDpex/wCMjf5KCfs+ypx9aX61Iy1s9Kh1P8T8zNw+mF4T+Ph/tw9wfvquPqU+zwZsq58Ri10S/wCSJrYb/wCQv/8AL4Yf48RVqX0j6l8zFUf+jh8cvCAhz8ljiZOmS5ePzsW2/fUHK0Z9FzQqanWwy2qP4mvkXcaslMDaH9U2EPuCXLU/YK7JWgui3dYrws8vFSb9pT74yGO0neOGtf1mItmPK2GvH9iu1NS6V3f9FeCzKpPZB/3Wj+YntCIfCXPYxKj89Llofa4pUzOL6Rg88asdsH3NP5B2kOb0a37eJtf4M17/AGClTUun/IwV1wk9kH32j8xrj2E52Gv2ur27ij3lSB9tSqK8WugpwlXg68J7JLxLOFYwXbFq6Nnto/zANdjJOKZHEU3TqyhsbW5iHZPvWDdO9+5dvT+CzHl/5YQfCoUs8b7WaPSHJrcGvZSj2pK/fcOPdy7hb3RbvLY/g3QUH+Zy6VMzjL9Z/wDIwnKp1aW2N11xd/w5Qh213te5/wDbXl+lNMe08utpR4rgneRrv9c7XP7vq2/8AU/GsFbM1HYTxmaSp81W7dffc0KoMpnYb6PEXE6XQLq/jCEuj9hv7xq6XKpp7Mz+RrqfSUIz1x5L72vJdh7fsWdbvuT/AHV6Xor2iujrGuKH0nEJhx9ztZb1/wACZmxbPvYZyPBB0NejNZcsjVpfyPWofQUXWfrSvGP5n8l1vYb61ceeiaHRPiXD0v2zbuAkGCCNCpGqspGzA6g1GUFJWZbQrTozU4ae5rY1sM3hvEntOMPiiM50t3ohb4/Ut0DdOu400FcJtPJnp27TTWoQnHhsOuTrjpcfOOx9j6d0GrjCTQEE0BncU4zasQrS1xvUtIMzv+Ko6eZgDqahKpGOZ6dhooYapWu45orTJ5ku35LO9giOH4jE64lzZtn+gtNDEf2t5df7qQPM1DJnP1sy2ebL+Go4f6lZUudJZv6Yvxd+pGvgsDbsoEtIqINlUBR8hVkYqKtEx1ak6ssqo230jEVIgTQHnu1fB3xPo2SPo8RbuNJj6MTnjxO2lU1qbla2pnoejsXDD8Jl+1BpdbtYzsV2fvG5xFhEXrQFjUeuVl58O+F3quVKV59Og1Qx9JU8NF6YO8uq+buF34BiMuEAQS2YYgZh3M963iH/ABtVddJ1aucFO0Vv33JrHYfKqtt29jNptGUF4p9g2nCLxxV8soFrJf5bSO815bWYRMiCjb+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W5u2q9rLrVncb7OYG89m+b9vlPeCplJBhVtLbJlTGrZyPKKlSi2nlLT5FWNrU1VhwMspRu79cnLwsus47NYG6Vutftm0WtWcPBIMi2jBnGUnulnaPIedcpRk077EtxLHV6alFUpKSUpTzfaazdiSuT2Yw9/OrXrbJycOmHBJU8xgfpHXKfUOVImNz4V2mpN3ktCsRx1SjktUpXypOWbUrZk769JVgcHfz2rDW2CWL968bsrldDzTaVYM5vpBII0yHxrkYyylG2h6f11k61alkTqqSvKKjk57p5sq+rVmz6yzjFvEJdvi1bZ/SbVtEcRltuM6ObknQBWVvPKRvXZqSk0lpI4eVGVOm5ySyJNta2szVum910XTHeMYBlw9sWVznDtZdV6sqEBlH4RTNHnFSnG0VbVYow1aLrSdR2U1JN9a07zrgaO12/iHQ2+aUVFYQ3LQQCw6SzOY8CKU7tuTRzFSjGnCjF3tdtrRd7OpJdtzL4xg7puYiwtpjbxbWSbg9VVgJiMxnRsirHiWHgarnGV3FLT+ma8PWpKFOrKSTpqStrbveNtueWfqN/jeCN/D3bQMG5bZQfBiO6fgYq+cbxaPOwtVUq0Kj0Jpsy+HNexF+3du2ntLZtkZXiTeeA+WN1VQQG65zG1VwypSTkrWNVbgqNKVOElJyerVFaL9Lvo1WNHtFgmu4d1txzBle3O3MRg9ufLMBU6kcqNkUYOrGlWUp+rnT6mrPuYjg2uYnEW7rWntW7KNAuAAtdeA0CdkUEZtjn0moRbnK9rJeP8AguqKFChKmpKUpPVqivN2dtVs+k3oq4888nlxNqzcwVu28lnS1eAHLWy5JDFp7rWwSuXc5VjQ6Z+UlwaXb0HsXoVKscTOS1OUdbkloXxNXvqu9h6nCYZbaIiCFRVUDwAED7KvSskjypzc5OctLd32lHGcCL9m5aJjMIDD6rbqw8w0H4VyccqLRZh63A1Y1Nj7ta7UeG7WXcViEt2fR7qXSGS64UlEHdDOjj1pE5QNdRMQa83FJycZNPk9F8/YWVKNGnU4VSyorOkvWexNaraym1w91UKtpwFAAGRtANANq8l06snfJe5+R5UsqTbek79Du/1b/mN/CucDV5r3PyI2YlxPhV5wrW7bi5bbMkqwB6MpMaBlJHloelW04TV1KLs82h+RooTyW4zXJkrPo6ew1+zOPxAFxbeEvC62QDmobaIe9Ja4dGA8EzE16OCpzpZWbT+s5soYSnFt1KiUejPJ9S87HruCcN5CFS2d2YvcuEQXc7mOg2AHQADpXpU4ZK6TuJr8NO6VksyWxL9Xe15zRqZnCgAigFcfgbd5DbuKHU7g/YR4EdCNRXHFSVmTpVZ0pZdN2ZlphcZh9LVxcRb6JfJVx4AX1BzD8ZSfOq8mcdDuunzNbq4atnqRcJbYq6+7mt2O3QW/ypitvQnnx51nL882b/DXVKfN70R4Chp4ZbpX8Ld5W9vHXtGa1hk/s/prnwd1CL+a1c+kexePkSUsJTzpOb6eTHcrt70O8L4PZsSUXvt69xiXdz4s7an3bDpUo04x0FFfFVa1lN5loSzJdS0D4FTKCaAKAKAiKAIoAigCKAIoAigCKAIoAigCKAIoAigCKAIoAigCKAIoCYoAigCgCKAKAiKAmgCgIigMrj/HrWDTNcDmdgiE/NvVX4kUBl8P7cWHQM6X1JnurYv3QBJA7628p01091AOWO1uGdlQLiJYhROGvqJJgSxtwB5nSgGU47bJgq66uASA2Ypc5RCqhLE5tRptrpQEfzjwvei6O6FJgMfWAZIgd6VIOk0BFvtFZy3GbMgtlpJUkMoMZ1KzmX3bTrFAX/y3h5Yc1AUDMwJiApYOTPhlb4CdqA4xHHLK2hdBLKzhFCqxJbNlICxOmp26UBB7QYaJ5giAQYaGByQVMQ3rptPrCgIudosKASbqwuWYDGMyl1mB1UEj3GgC72iwq5s11QELKx10ZRcLCY1I5dz80jegLLvG8OubNcAyzJMiINwGTHjaufm+YkAs8assyrnGZyQo11jqdNJ8/CgNGgCgCgCgCgCgCgCgCgCgCgCgCgCgCgCgCgCgCgCgCgCgCgCgCgCgCgCgCgCgIZQRBEg9KAqwuFS0uS2oRQSQqiAJMmANBrJoC6gFH4baO6DckESCCWzkgjUHNrIoDheEWBtbA2iJXLAAGWPV0CjSNhQE3uE2H0a2p9b/ABatt49fGaAh+EWDvbUjvaHUHNmLSNjOZt/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Bb2TAGjh7wdVddmAYdNCJGh2oAxN8IrO0woLGBOg1Og30oBG5xyyozEsFPqtlaG1C90x3pYgCN5BEjWgH7VwMoZTIIBB8QdQaAjEXgis7TCgsYE6DU6DegEL3HbCLmZiF1IYq0MAYJUx3tYiN5BEigNG24YAjYgEe47UBxir620Z20VQWJ3gDc/AUAjc49YUAksAwlTlPfG0rp3htt7S+0JA06AoxmKS0udzCyoJ8MxCifASRrQCd3jtlYzZ1JiAyMCQQzAwRporHX2Y30oDSVpEigJoDMPHbMM0tlQlWbK0K4kFCY9aRHvIHUSA/YvB1V12YBh00IkaGgLKAzf5bswWlgoOUtlaA3sEx63SPEgbmKAfsXQ6hl1DAEHyOooDomgMs9ocOE5hYi3r3yrAEgSVBjVtxHiCu4IoDTRpEjrrQEk0BmDj1jJnBbIZhsrAEgZioJG4E/EEbgigNMGgK8TfCKztMKCxgToNSYFAJPxyyACSYYFlOUw6jdlMaiNfMEETIoDRUyJoCaAKAKAKAKAwMJhcuI5IsOLKIHW4XlC5hSAh6wSffJiTJA3hQE0BgcNwgF97Xo7JZtZWtuXzI7MO8Qh2Op8dZOhMkDdVQNtKA4xNlbiMjaqylSNtCIOo8qAyeHWiMRcQ2GW3aUC1cZ8ykNDMqKfVAMDrEAaCBQGyqgaDQUB1QGBwXBxcuWzh3t27LfRFnzK8qQzqvQxPj656k0BvARQHF+0HVkbZgVPTQiDrQGRwyyefdQ2GW3bAFp2fMrBtXCofVAIjrA0EDSgNqgOLtsOrKdmBB6aHQ0BkcGtHm3Q1h7a2iUtFnzKynVii/VGg8YGgjUUBt0BVibC3EZGEq6lSNpBEH7KAyeD2ZuXVfDtbW0eXaZ3zhrZMnID6okL4/VH1YAG3QFOLwyXVyOJUlSR45SGE+UgUBmcFVi94XLLoEYW0e4/M5iLOUidh16k5tSTQGzQBQGBwXCZzdNyw9mL7tlL5luGcwuxtqTttoPAQBvCgA0BhcHwuZ7wew9pUukqC+Zbp1+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YoDrnN7TfM0BRcxD81BnaCtwkSehSP1n50Bfzm9pvmaA8723xt1LNspcuKeaBKuy6ZH0kHar6MU41L81nnek5yhQvF2zrQNdnsXcZsRmuOYugCWYwMiGBJ0EzXl+j5OWHTbu859DjoRjTotJK8M/Tnek1WxsGDcg6CC8GTOURPWDHjBraeeS+KIgFyMxganUwTA+AJ+FAd81/ab5mgI5ze03zNAL4S+5NzvNpcgd46DKmgoDm1xi2wtlb4Iuki3DznKglguusAGfdQDfNb2m+ZoA5r+03zNAIcZ4g1q3zCzwhDGGMkDUjfwFAJ4jtSETEM2Y8gKYR8wuZlDAI2knUA+E+FAaWBvvlMux+kuj1jsLjAfZQHOOxbKbRNxlXO2Y5iBlFq6TPlpPwoBOz2nRhP0o+ja7B37rFGt6N90kHTr0NANcLxzXELhnhjmAJMgFVIG/nQDvOb2m+ZoCOc3tN8zQE85vab5mgDnN7TfM0Ac5vab5mgI5ze03zNATzm9pvmaAOc3tN8zQEc5vab5mgDnN7TfM0AxgLjFxJJ33J8KA1qAxuIfdG+H6hQC9AIYm9dV3IDFVS3lAUEFma4H6ScoyGAdvfQCNri+JJWcKwWFYnWdbeYqFIHeFwqsGNM3URQDSY66baNyjmNzIVyv6mcrniO73e93tPOgFMLxq8622FgkO1vUK8BWNsMZI+qGZs3qkIdqAleM3zAXDMW7mYHMuUFbZJMiTqbqiBqbfQSQBu0AUAtb+7P+TtftXaA44nYS6hRrmSGtsSCAVyutxd9pK70BnrwC0pIW4VADDJplAZ7t2Ms/hkeOVSOpoDYsgABRGgjQADTwA2FAVXfutv8S5+u3QGZjONuhcBF7j5CSRBJBZACWAnKO9JEEjegEe2t0PhrLjZnVuvW256gGtND1anws8z0t9R2rxH+zfrYn8sP9NK8j0b+7R7T6XH/V0Pg+bL8bwlHu81nMgIANIUqXbMB7RBInoAY3M7jzRDE9n0fl5b2isWOY5jl5YtlkJMhgVBDdNfAUBZa4EMsm8JLB+6BGhuOrDWc8N63UKNDFAbqKAIE9dyW666kzQFGDMNdP8Aaf7EoDAwnZlAqKuIDZVypAGhNprd0qA31mK3CPFfOaAaw/BQGRvSS0OW70NnabBYHveNokAQBnGkLBAVwPZ88hEe8gblhGCrKhhbFtnHf1vBv6T3aUBtcXsq9vI/qsyq2sd06HX3daASxdrBXM1x3UghmZs5AhlWwx0O0BV8jB3oB7C4qyCbYuoWLucsicxPMKx4gMPhFAUYzE4a6qlrq5Acx1gMO9bIJ8JaD8utAVXrWDzM7MgIZbpl8oU25AaJhQO95GCaAd4ZZCKyL6qtlHXQKoGvuoDPxPBbri79Pyy5eIUtAJOUmXHeXQiIjXfegOn4ReZ2Y3socycgIIAMKoJaNUkEgCCJG+gDOA4W1tpa4XGTKQQe9omrSxmMpjQQGbfegF14G4CjnmBa5R7pBM6O2YNoTqesGDrQA3BLkj6cwABlyHWHR4MPqpClSPBzqOoF+H4U6szG85zK6hYIC5iCCozHUGdTqZGsAUBRh+B3Eg89iVVgJUwCc8EAP+EJBkHKNooCt+zr9MTcVYIC6wJ50E97vQLg8u4D4ZQGsNwtluBzdZgJ7pkbm4d80HRwDIjuKYECANOgGeH/AHQfH9RoDYoDG4h90b4fqFAL0AUAUAUAUAUAUAUAtb+7P+TtftXaAVx/BxcfPnZTKHQIQApB0BXcwNTP6qArHZ60Do90aBQJU5QFZQBKnox3mgLeH8HS0/MzM1wrlYnY+pML9USsx+Ed6AZu/dbf4lz9dugGaA8z29+42/yo/YuVpoerU+Fnm+lv3ftXiN9m/WxP5Yf6aV5Ho392j2+J9L6Q+rofB82Wcb4EMQH+kZS6Mh0Vl1t3bUwRO1xjvGgrceYRd7OWmJJa5JDA6qJLG6SYCxM3X8ttN5A6v9n7TAiXG+qlQdVuKSBlifpGMxvHnID2AwSWU5duQuZ2111d2uNr+Mx8/GaAjB+td/Kf7EoBQ8GEoRccZGLAaRmLM8kddWjXoBtrIFQ7OoMoW44VWtvlEalORlkx/Yr+c3kQBy/Zq2RaVnYiyoVRCiQptFC8DvMOWPKTMaCANDiS5lUHYuo+ZigFrnZ7DkRlbaCQ7gsNfWM66mfeB4UB3gOH2B30t5Sr3NZOrBirMdYJJBOvjQEX+G2A6k25LkpMn2XcyJ8j9nhQEjgWHiOUIMSCWIMEkSCYJBJg9J0oBnB73Pyh/UtAMUBlYjgVtmZpKlrq3TAHrKqKNYn6s/3j5QBX/N5JkOwPMF5oCjM4KMWMDclf8R8iAJt9n7YVVzv3VRJWFJC5oY5dC5nVj110oDu5wVTZWwCAmbMwKzm3I0J9qG94oBb+bgZWFxz3svqd3L3Cr5eq5rjO5g66AyJBAsbs5bJnPc2gCdhlKnpJYiO8ddPMyAxheDJbucwFie+dTMZmuOYPh3zvOw85A0qAKAZ4f90Hx/UaA2KAqfDoTJAJoBXH2glt3S1zGVSVQGCx6CelATgLQe2jva5bMoLITJUncT1igL/RE9kUApxVeVad7djmuokWwYLa+OvTX4UBfhrCsis1vKSASpM5SRJEjeNqAs9ET2RQCnFl5Vp3t2Oa6jS2DBbUddemu3SgL8Ph1ZVLW8pIBKkzlJGokbxQHYwNuScgkgCfITA+0/OgEuMzatF7WH5zgiLYOUmTBM67e6gHVwqQJQA+HhQE+iJ7IoBHjFvlW2u27HOuKO6gOUmSM2uvTXbpQDdnDqVBNvKSASszB6iRvFAZ/G+F2n5Ia3mXmiVgEaq6yZ1gEg6a/Ca6pNXtrzEKlONSOTNXQniU5AxD2cK1wh7YyAhM3dUtcDQSdCFM+x01qunTjTjkxzIunUnNJSd7Zl0I2LRsMQoKFiA2UMCYIBmAdoI186mQLkw9sgEAEHUEGQR5GgEeNE2ree1hzfaVGQNl0JgmddqAfGFT2RQHKYC2JhR3jJ33gD9QFAJ8ZJtW89rDm+2ZRkDZdDuZM7UA6MInsigJ9ET2RQGfxkG2qG3hueTcVSAQuQa9/Xw/f0oDQ9ET2RQHNvA2xoEA1J+JJJPzJoBDji8tFe1huewcQobKRIKlpPgCR8aA0fRE9kUBymBtiYUamT76AS4sTaFvlYY3s1xVYBsuRTu5neKAf9Et+yKAPRE9kUAhxUm1y+VhjezXFRobLkU7uZ3j/wANAP8AoieyKAPRE9kUAhxUm3y+Xh+bnuKjQ2XIp3c+Mf8AhoB/0RPZFAHoieyKA5u2LaqWKiACT7hqaAzuFcSt3LpQWWRgGMkqdltMfVY9Lqf4vKQNqgCgMzjmAe6E5ZAKvmaSVzJlYG3KgkBjAPgNdSAKAoPBM6srs1uXzqtpzCDKFygldiZYiN2jWNQNkUBm8cwNy6LfLIBV8zAkrnTKwa2SoJhjlB8tdYigKf5GLqQ7Nb7+dVtPoggDKCV1BMsRA1aNhqBsCgM3jGAe61tkKws5lYlQ6nKchIB7sifhEEE0BXZ4RIUuxUqxYKjSqjOrhBmEx3QNANJAgRQGvQGXxfAPce2yFYWcyMxUXAcsKSAdJE/ADYmgOLfBpCF2ZSjFgqOcoBYME7w1UQBsPKIEAa00BidoArG1F20hD6q9zJzBEm1I11gEjy2I0oBXC4iyCl0XLjZQ7omHF29byMQkDIhza6gCI1+qtAaT5711Poytu0xaXEFmiENtQdhLSWA2EAzIAHV7N17i281u7kzZATcFwd0sQTlKZAg0AIy/WnugZeAt2EC23dhbR7rRdsXLcsFPMJe4ADbhmIMQRoCQpFAbPC8Rhsirh7ltkCgqEcMMh2IgmR50BTxbh73Llp0ylUDZ0YlRcBK5Q0A6DVttwBsxIA64dwwoVd3bMFuLkDEoA7hwBIk5QFUHTQba0Bp0Bk8W4fcuXbTrlKqGDozFRcnLkBgGQvebUbwOpIAt4dw4oVZmJYB1yzKgM2YKCRJyiFBMaDYSaA0aAz+M4J7qAI2Vg0zJGkMCJXUTMSNpka0BRheEnPnbuQ0rbttKjQTBZQRJGoXKDJmZMga9AIcbwb3rRS22R8yEPqMsMCxEazlzD4xpNAL4LhbC4LhAthQALVtsy5oIZiWQGdYgROUEyYgDXoDO41gnuqotsFIYNMlZEEFZXUZpiegJO4FAV4HhhV+YxyxOW0jSighQTqo1JE6ADXzJIGrQGdxrAvdVOWQCr5jJK5lhgySNQG0B8BruBQHHD+GlHNxjl1OW0jSiggTEqDJIzGIGu2kkDUoDGx/DLjX+YAj28gU2nZlBeWhzCnUAgDT6xP1RIDfCeHmykF2uMxDMzGZbKqkjwBiY13oB6gIImgOVtgagAfD3fwHyFAd0AUAUAUAUAUBxdvKolmCiCZJA0GpOvgKASPG8N0vIxAUwhzmG9QwkmD0NAC8WUyFt3mILr9xuJqgkwbgUEHYNME7HQwBAx14ju4ZwYU/SPbUSd1ORnIIHlHgaAkNiST3bKDM4BzPdlf6NiMqQZ3WT7zQEeiYhhDYgKcoE2rQWGkEsBca4II0gzvvQFLqnMyPiLpYksFLZAAQSEBtqoICqxAJJ0J6TQHR4PhSAjotwFckXma9mAOaDzSxYhgDJk6CgHLFqyssi2xmJJKhRLdTI3O9AXC8pnvDTfUe/9VASbiggSJOwnf3eNAci8piGBmY1Gsbx40ANfQbso1A1IGu4HvoCjFYaxdDLcS1cB7rBwrAxBgg+cGKAXXAYYkMmVSX5n0blMzdScjDNpuDIoAtcNhQLeIvAZSoOdbu5nNmuqxZhtqYigLGw+IB7t9CJT17WY5R64lHUZjoQYga6HoBBuYoR9HZYd+SLjIdvowFKEGToTmEb60BB4jcE5sNd0CmVa04JPrKO+GOXroPKaA6HFrc5SLqnMyd6zdAldScxXLljZpg/A0BNni+HcgLetElc8B1nLOXNEzlzAifHSgHhQBQBQBQBQBQGPxHirW7pQBYX0aZmTzrrWtIOkROxnbSgFrXa20xQZH75AHqnfkxsTr9KsjybfSQObHabO9si2RacesSMwZmtKmk+rNwA9dD0iQOrfa/DlQ0PlkDMFJAkqATG3rCgNHh3FkvO6oG7nU6T8N/MeVAaFABNAVelJ7a/nCgFMfxvD2cvMuKoY5Q24BiYJHq6TqdNKAdtXVYBlIYHUEGQfcRQHdAFAFAFAUY68Utu4ElVZgJAkgEgSxAHxIHmKA87h8dw4qDdx9q65FsszYoAMyjRhbW5kSTqQoAPWau4vV5r3M5lJay+xjeFKZS7ggZYyHszL+uZmZbSfGKcXq8x7mV8PT5y3oeXtBgumKw/6a3/ABpxerzHuZzjNHnrejscewn3zY/Sp/GnF6vMe5nONUOfHejr+W8L98Wf0qfxpxerzHuZzjmH95Heg/lvC/fFj9Kn8ajwNTmvcOOYf3kd6I/lzC/fNj9Kn8a46c1pT3DjdDnx3ox+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eXmS4OT1MpvcHw5ck34UhtAyA5me5cJzRIgvoBG2s1LjuH95H7y8zvA1Oa9zH+GNh8Pb5a31IzXHl3SZd2uNtAiWMabRXVi6D9uO9EuL1eY9zGDxbDje/a/SL/GpcZo89b0d4rW5ktzODxzC/fNj9Kn8a6q9J+0t6O8TxHu5bmcntBg/vrD/AKZP+6pcJB60S4jifdy+6/Ij+cWD++sP+mt/91SujvEMV7qX3X5Fd7jmAcENicMwO4N22QfgTXR+z8X7qf3X5CgxXCwxYXcIrFlclbltCWXRWYqRmIGmvTSu2Y4hivdT+6/I74Xi7IvLbw+JW6hR8yc4XyGkEPmZzcjVljUertGpxaK6mGrUlepCSXSmvE364UBQBQGde41ZQsGJXK4tmQfWKhwB490g6eNAcHjliSC5EXOVqCO/myaSNRm6j37UADjliFOeM4VlkEZlYgKyyNRqPhQHacWtG1zgSUlVkK0ksVCwIkzmH/gNAU3O0OGVWZngKAW7rd0ESubTTMNp36UAP2jwyxNwagsNGMqFZ823q5VJB60BdhuN2Lji2j5mM7A9GuKdfDNbcTtp5iQH3QEEESCII8R1oDF/mdw77yw/6JP4UAvi+w2BfLFhLYBk8pVtlvwWYCcvkI6UBtcP4fasJks21Rd4URJ8T4nzNANUAUAUAUAjxv8A4e9+Sufsmuw9dDUfmexsK+lekw1B21UkYag5aqRhqDlqumGoNrtXHoMb0nLVnmEVtWWZNFbVkmTRwayTJHK71lqE46TRwtYKiN9I1sNWGoehSNXDVgqHoUzWw1YKh6NIcubVmTzm+AhiK0QNMDKxVa4GuBlYmtcDZTMrE1qgbIGdc3rXA0rQV1qgSIrVAEVrgD1v/pcP/fH8lc/WlWVfUPE/8g/dV8S8GfX6ynxoUAUAvdwFpvWto0tmMqDLQFDajeABPgBQHDcMsGJs29CCO4uhEFSNOhA+VAdJgLQ0FpANNlHQyvToQCPdQHFzhlkqq8tcqHMFgBZgqO7tsf1eFAV2ODWFBHLUyFHeGbRU5ajX8Ake5j40BceG2ZJ5VuSSSci6k5pJ0/Df89vE0B2mDthswtoG17wUA6lmOvvZj72PjQF9AFAFAFAFAFAFAFAJcaE4e8B/V3P2TXYu0kwfn+32UxygZsLeGw1WNToB750r3+M0ecjHOEnqG07L40ROFuiTAldzqYHjoCfhXViaXORknRqP2Rq32bxgIBw12TJAy6wIkx8R8xUuM0ecjHPC1noixq12excx6PckQYy6wZgx4aH5Gu8ao85GSeCxD9hjKcAxRkCxckaERsd4PhoQfjXHiaNvWRlfo/E39RkDgGKO1i4dxos6jQj56VRLEUn7SC9HYnmMqPAcVlzcl8sTmjSN5naI61nnWhtJr0fieYzm52exYEmxcA0EkRqdB8zpWaU47SS9H4nmM4fs7ixE4e4JMCViTqYHiYB+VZpMlxDEcxkDs7iwwHo9yTJAy6mImB8vnWaab1ElgcQvYY9h+BYoGORcmAYjWOhjw0PyrHOlN6jZTwtZaYs0sNwjESRynkaERt118NKxzw9V6Is3U6M1qZpYTh107W2MEjQTqNCPfNY54OvqgzbTi0aOHw75c2U5YnN0jxnaKxVMBiX7DN1OSQ3dssFkiBpqdtdBrWdejsVf6tmyNWG0TxOEuadw6mB5neB4ner44DE8xmiNemvaRm4nh16Y5bSZgRqY3gfL51qhgsRzGaYYmjzkZt/hGIJgWXmJiNY8Y8K0wwlbms1QxlBe2jOvcCxRkCxcJG4A266+GlaYYeqvZZqjjsMv4iET2dxZmMPcPTRZ1G499aI0qi1F69I4X3iKx2dxZGYYe5l3mNI8Z2rTGEthL9o4T3iIbs7iwJOHuR4xp5a1oih+0cJ7xA/ZvGDfDXROglYk+A860xaO/tHCe8R6X/084RiLGMzXrT2wbbgFhEmVMCp1JxcLJnkem8ZQq4ZRpzTeUnm6mfUqznyoUAUAUAUAUAUAUAUAUAUAUAUAUAUAUAUAUAvxApyrnMbKmRszbZVg5jPkKA84vE+baa4Wu8u24D62cwZbndhRb72oUnXrAzEEUBo4ZWusod7isoW6sG02jBl1It7wT4jwJgwA4cASwfnXJAYDS3scpP1PwRQEjAHMX51ySAp0t7Akj6nmaAi3gCpYi9cljJ0t7wF9jwAoAs4AqCBeualm2t7sSx/o/EmgOBwr6Llc25ky5I+j9WI3yeFAZvFL5Diyz3SGa2qGbYDXZDhZ5XdAADEnfYAnSgOXxRcmWufQMGfvWtCcydwcvviJPTw9YEADXbh5LB+dclQwGlvYxP8AR+QoAHDznL865JUKdLewJI+p5mgC3w8qzML1yWIJ0t7gBR9TwAoAscPKAgXrmrM21vckk/U8aA4XhUW+VzbmXKUj6PaI3yeFAU8VsFLWr3n1UKi8oFmBBRQSgA1A1JiJmgM2/wARDIl3NdNsXMqEcsNzIIEobYhZJEnbcgDWgNLD2GdyWuXFe1K6G2whgraHljy3AOnhBIDI4ec5fnXJIC7W9gSR9TzNAFvh5DMwvXJYgnS30AA+p4CgCxw8pMXrmrFjpb3Jk/UoDlOGQnLF65lgj+j2O+uSgC5w0lMhvXMsAf0fSI+p5UBmXbzvdNoG4xtksDmtqDkCk72dT302kanXSgO+G4wXWs3ZuFHLrbLZAZAObMioCuitGp21AJoD0FAFAFAFAFAFAFAFAFAFAFAFAFAFAFAFAFAFAFAL+g2swblpmBJByiQSSxgxpqSfeT40B1h8LbtzkRUnfKoWffFAXUAUAUAUAUAvdwVpiWa2jEjKSVBJXeCSNRIGnlQEDAWu79Gnc9XuL3dZ7ummuulAM0AUAUAUAUBXfsq4yuoZTuGAIPUaHzoCocPtTPKtzGWcizliMsxtGkeFAWWMOiCEVVG8KAo+QoC2gCgCgCgCgF72BtOIe2jCSYZQRJmTBG5k6+dAdJhUDFwihzuwUAnbdtzsPkKAuoAoAoAoAoAoAoAoAoAoAoAoAoAoAoD/2Q=="/>
          <p:cNvSpPr>
            <a:spLocks noChangeAspect="1" noChangeArrowheads="1"/>
          </p:cNvSpPr>
          <p:nvPr/>
        </p:nvSpPr>
        <p:spPr bwMode="auto">
          <a:xfrm>
            <a:off x="2783681" y="748904"/>
            <a:ext cx="228600" cy="228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49166" name="AutoShape 24" descr="data:image/jpeg;base64,/9j/4AAQSkZJRgABAQAAAQABAAD/2wCEAAkGBxISEhUTEhMVFRUWGBcWGBYXFxkVHRgYHh4aGRUYGBcYHSggGhomGyAaITEiJikrLi4uGiEzODMsNygvMCsBCgoKDg0OGxAQGy0mICYuLS0tLS0uLS0tLS0tLy0vLS0tLS0tLS0tLS0tLS0tLS0tLS0tLS0tLS0tLS0tLS0tLf/AABEIAJUBUgMBEQACEQEDEQH/xAAcAAACAwEBAQEAAAAAAAAAAAAABAEDBQIGBwj/xABLEAACAQIEAwQGAwsKBQUAAAABAhEAAwQSITEFE0EGIlFhFDJScYGRI0KhM1RicnOSk7GywdEVFkNTY4Kio7PCNHSk0vAHJDVEZP/EABoBAQADAQEBAAAAAAAAAAAAAAACAwQBBQb/xABEEQACAQIBBgoGBwcEAwAAAAAAAQIDEQQSITFBUZETFCJSYXGBobHRBTJCU3LBIzNikrLC8BU0Q3OCouEkY7PxBsPS/9oADAMBAAIRAxEAPwD7gTQCy8RskWyLqEXTFshgQ5ie6eunhUcpbS3ganK5L5Ono1ZwTiFom4A6za+6a+ppm73hprTKWfPoOOjUSi2vW0dOrN2lDcbw4t27puoLd0hUadGJ2A89D8jXOEjZO5YsJWc5U8l3jna2IuHELXN5Gdeblz5OuWYn513KV7ayHA1OD4W3Jva+q+w4s8WsOLrLdQiyWFwzohUS2Y9IFcU4u9noOyw1WLinF3la3TfRYqbjuHFj0jmrypjPrvOWIiZzaRE04SNsq+YksJWdXgcnlbO8sxnF7FpUa5cVRcICHfNOoIjpGs7CjnFZ2yNPDVajajHOtPQTjeKWbLIt24qG4YUHqdB8BJAk6SQOorspqOk5Sw9WqnKEb20k47ilmyUW7cVDcMKD1MgfASQJOkkeNJTjF2YpYepVTlCN0tPR+rBj+K2bJQXbiqbhyqD1Og+AkgSdNR40cktLO0sPUqpuCvbOyeI8StWFDXXCgnKNCSTqYAAk6An3AmkpKOk5RoVKzyYK+s7bG2xb5pdRby588jLlic0+EV3KVr6iKpTc+Dtyr2truTgsbbvIHtsGUzBHiDBHkQdIopJq6FSlOlLJmrMow/F7D3WspcBdZlRPQgNB2JBIBjaRMVFTi3ZMnPDVYU1UlHM/no36tp1xLitmwAbrhcxIAgsTAkwqgmANSeldlOMdIo4epWuqavYZs3VZQykFSAQRqCDqCD1FSTvnRVKLi7S0oUs8XsPeaytwG4syuvSMwB2JEiQNRImoqcW7LSWyw1WNNVXHkvX+uoempFIngOKWbxYWriOUMNlMxuPlIInbQ1GM4y0Muq4erSSc4tX0XHDUikzsFxvD3XNu3cDMJ8YMGGysRDgHQ5SYqEakZOyZoqYStShlzjZZu/RfZfpNIVMzinEeIW7CZ7jQJCgQWLMdlVVBLN5ATUZSUdJZSozqyyYLP8ul6g4djrd5BcttmUyNiCCNCCDqpB0IImuqSkroVaU6U8iasznH8Tt2Y5hIzTGhO0Tt76pq4mnS9d2KZSUdIm/abCgEm4QBqSVYADxJiqVj6D19z8jiqJuyFMN23wFxgqXpJ1HccZh1KkrDfCam8XSSu29z8i6pTnCOVJZtfR1jn85MN7Z/Nb+FQ/aFDndz8ijhYjfD+J2708sk5YnQjfbf3VdRxFOrfIZKMlLQO1eSKr+IRFLuyqo1LMQoA8SToK42lnZKEJTkoxV29SEsHx3C3WyW79tmOoAYSR4r7Q91RVSDdky+pg69OOVKDS8OvYaM1MzE0AUAUAUAUAUAUATQBQHl+1XErlproB7voWJuRA+6IUCmd9mNU1ZNXXQ/13nqYChCooyaz8JBdjyn8jypTlphbYP/AA16/H93GWLQ/wADtWW1lFbL/iS8D2XPLqVp+8jHvpSl4pDN9yrcXInv2WO/UNetn7IqTzcJ1eZTFZXE09Ul3qD8yviFqMObUaIOLMoHQoxCx5977aSXJtsyu4UXetwm3gU+m+nwNay844XJ3xRt/wB30NWA92bWrV9Zfpt/aZJR/wBI4fYyu3hbX3ZjLwf/AA1wHa/YwLsPE3r1wP8AMGKrXqvpUe9mup9dFrTGVW39MU1uNY63uWR3TxIgjoR6Mbn7Wvvqds9tWV8jHa1PL18F+e3gI4HDm7h7SNqF4bfT3ElEkfBaillRSfNZoqz4OvKUddaL3Xf5hvjbcy3ec7rw0uPJml5HxtqfhUpq6fwlGFWROEVrrW3Zvmd8eTmnFn2OHqV8mc3XJB/uJ8hSpnyuiPn5DBfR8CttZ37MlfmYdo/pfST1XhzMPIuWbT4oPlXamdy6v14EcFyFSS11fBJfmZq3mz4zCg6gWL90de99CgP5rsPjU27zj1P5GSKyMNVtzors5TtvSfYZlhM2Cw1v6pxK24/At3mIU+UIBUEvo4x6fA1TvHFVZ68hvtlFK/8AczW4GctzGjouIzAeGazac/NiTVlPM5dfyRkxWeFF7YeEpIx+EpltcLfq7NmPibtq5cafewBqqGiD2/NN+JtxDvUxUNS0dGTOMVuTsbKjNxB5H3PDW8vlzLj5/ny1+VWWvU7DC+Tg10zfclb8RHZg5MO6HazdvoPJFdigHkEy12lyY22XGO5dZS5yi+1pX7zIwVkrhuH3joxuo7nxOIV84+Lup+AquKtGD6fH/s21XlV8RSWjJaX9DVu6PebvajENbwt0oSGZRbUjozkW0PwZgatqtqDsefgaaniIKWhZ31JNvuQr6IuHxWECAKptXMPA65Qty2PgFufnGo2UZxtssXKrKth6uVpylLfdPfdbhztTfZMLdyGHYC2h8HuEW0P5zCpVW1B2KsDBTrxUldLO+pZ34CPHcItizYe2sei3LWWOlskWrgnwyMT8KhUWTFNareTLcJUlWqzhN/WKV+v1ovelvPRLV555g2F52NuOdVwyraTyuuM91vfkNsfFqqXKm3s8Wbp/RYWMFpm238KzRW+7a6jrBjlY67bGi37YvgfhoRbunw1U2vtri5NRrU84qfSYWM9cHk9j5S71IR7a72vc/wDtrzPSmmPaeTX1Hh8UovXuUdbdsB3HRnM8tT4gQWI/FrBF5EMpaXo6OkupvgaPCL1pOyexLS106k+sa4hgxdQqdDujDdHHqsPcf4VXCWS/EpoV5Up5W3Stq+fmRw3FG7bViIbVXHg6nK4/OBrtSGTKyGIpcHUcVo0rq0o9j2J3u+5P91ep6K9o7R1nosZiFto1xyFVFLMT0A1Jr1nJRzs0wpyqSUIq7ehGJw7hpxJXE4pZ+tZsNqtpfqsy7G8dyT6uw2k1Rjl8qfYtn+TdWrLDp0KD6JSWmXQvs9GvSzW4hwy1fTJdUMu46FT0ZSNVYdCNaslBSVmZKNapRnlwefx6GtfaZvDcXcs3BhsQxaZ5F4/0oGpR+gugfnASOoFcW4vIl2P9azTWpQqwdeirc6PN6V9l92h6jdBq4wk0AUAUAUBE0BlYztBYRzbUtduje3aU3GH40aJ/eIqt1EnbSzVTwVWcctrJjtlmXZt7LnOFxeLuMJw6Wrf1uZdl48ktgr82opTb0W8RUpYeEWlNylqss292f9psVYZTx3bxe9b/ALS1fsfnmzH6jWevpXU14Hs+inyZdEoy3KfmZGOtjmYj8A4hvniMNc/dVUlnl2+KNlKTyKfTkLdCcTm8JTF/2iYgf9ZcX94o9Eum/idi7TpfZcP+NP5F+NSXdfweL/abZ/fNdks7XxfIjRdoxfTQ/MWYc/c7njjp/wClKfuiu3zp/a/KVyzqUf8Ab/8AamKYYRZtD/8ANwj/AF3qHs9kPEul9ZJ/axH4DX/+xbPjxG59mGcfuq63KXxPwMf8KX8qP40V8BHdUeGDuj/NYVGCzdj8SWKd5J/bX4YldwZsPejrwm3H5t6KN3i/hOweTVhfVWf5Rt9Vx/8Aylpf8q6f313SpdS8GQjyZUP5kn/dHyOLgLelx14dYHzGIo8+U/sr5iHJ4H+bL8g/hDOLwpH3nc+1sPFSXrR6vIzzzYaov9xeEhTC/wDDYT/mz/qXq4vVj1+ZdUf01b4P/k0MDpex/wCMjf5KCfs+ypx9aX61Iy1s9Kh1P8T8zNw+mF4T+Ph/tw9wfvquPqU+zwZsq58Ri10S/wCSJrYb/wCQv/8AL4Yf48RVqX0j6l8zFUf+jh8cvCAhz8ljiZOmS5ePzsW2/fUHK0Z9FzQqanWwy2qP4mvkXcaslMDaH9U2EPuCXLU/YK7JWgui3dYrws8vFSb9pT74yGO0neOGtf1mItmPK2GvH9iu1NS6V3f9FeCzKpPZB/3Wj+YntCIfCXPYxKj89Llofa4pUzOL6Rg88asdsH3NP5B2kOb0a37eJtf4M17/AGClTUun/IwV1wk9kH32j8xrj2E52Gv2ur27ij3lSB9tSqK8WugpwlXg68J7JLxLOFYwXbFq6Nnto/zANdjJOKZHEU3TqyhsbW5iHZPvWDdO9+5dvT+CzHl/5YQfCoUs8b7WaPSHJrcGvZSj2pK/fcOPdy7hb3RbvLY/g3QUH+Zy6VMzjL9Z/wDIwnKp1aW2N11xd/w5Qh213te5/wDbXl+lNMe08utpR4rgneRrv9c7XP7vq2/8AU/GsFbM1HYTxmaSp81W7dffc0KoMpnYb6PEXE6XQLq/jCEuj9hv7xq6XKpp7Mz+RrqfSUIz1x5L72vJdh7fsWdbvuT/AHV6Xor2iujrGuKH0nEJhx9ztZb1/wACZmxbPvYZyPBB0NejNZcsjVpfyPWofQUXWfrSvGP5n8l1vYb61ceeiaHRPiXD0v2zbuAkGCCNCpGqspGzA6g1GUFJWZbQrTozU4ae5rY1sM3hvEntOMPiiM50t3ohb4/Ut0DdOu400FcJtPJnp27TTWoQnHhsOuTrjpcfOOx9j6d0GrjCTQEE0BncU4zasQrS1xvUtIMzv+Ko6eZgDqahKpGOZ6dhooYapWu45orTJ5ku35LO9giOH4jE64lzZtn+gtNDEf2t5df7qQPM1DJnP1sy2ebL+Go4f6lZUudJZv6Yvxd+pGvgsDbsoEtIqINlUBR8hVkYqKtEx1ak6ssqo230jEVIgTQHnu1fB3xPo2SPo8RbuNJj6MTnjxO2lU1qbla2pnoejsXDD8Jl+1BpdbtYzsV2fvG5xFhEXrQFjUeuVl58O+F3quVKV59Og1Qx9JU8NF6YO8uq+buF34BiMuEAQS2YYgZh3M963iH/ABtVddJ1aucFO0Vv33JrHYfKqtt29jNptGUF4p9g2nCLxxV8soFrJf5bSO815bWYRMiCjb+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W5u2q9rLrVncb7OYG89m+b9vlPeCplJBhVtLbJlTGrZyPKKlSi2nlLT5FWNrU1VhwMspRu79cnLwsus47NYG6Vutftm0WtWcPBIMi2jBnGUnulnaPIedcpRk077EtxLHV6alFUpKSUpTzfaazdiSuT2Yw9/OrXrbJycOmHBJU8xgfpHXKfUOVImNz4V2mpN3ktCsRx1SjktUpXypOWbUrZk769JVgcHfz2rDW2CWL968bsrldDzTaVYM5vpBII0yHxrkYyylG2h6f11k61alkTqqSvKKjk57p5sq+rVmz6yzjFvEJdvi1bZ/SbVtEcRltuM6ObknQBWVvPKRvXZqSk0lpI4eVGVOm5ySyJNta2szVum910XTHeMYBlw9sWVznDtZdV6sqEBlH4RTNHnFSnG0VbVYow1aLrSdR2U1JN9a07zrgaO12/iHQ2+aUVFYQ3LQQCw6SzOY8CKU7tuTRzFSjGnCjF3tdtrRd7OpJdtzL4xg7puYiwtpjbxbWSbg9VVgJiMxnRsirHiWHgarnGV3FLT+ma8PWpKFOrKSTpqStrbveNtueWfqN/jeCN/D3bQMG5bZQfBiO6fgYq+cbxaPOwtVUq0Kj0Jpsy+HNexF+3du2ntLZtkZXiTeeA+WN1VQQG65zG1VwypSTkrWNVbgqNKVOElJyerVFaL9Lvo1WNHtFgmu4d1txzBle3O3MRg9ufLMBU6kcqNkUYOrGlWUp+rnT6mrPuYjg2uYnEW7rWntW7KNAuAAtdeA0CdkUEZtjn0moRbnK9rJeP8AguqKFChKmpKUpPVqivN2dtVs+k3oq4888nlxNqzcwVu28lnS1eAHLWy5JDFp7rWwSuXc5VjQ6Z+UlwaXb0HsXoVKscTOS1OUdbkloXxNXvqu9h6nCYZbaIiCFRVUDwAED7KvSskjypzc5OctLd32lHGcCL9m5aJjMIDD6rbqw8w0H4VyccqLRZh63A1Y1Nj7ta7UeG7WXcViEt2fR7qXSGS64UlEHdDOjj1pE5QNdRMQa83FJycZNPk9F8/YWVKNGnU4VSyorOkvWexNaraym1w91UKtpwFAAGRtANANq8l06snfJe5+R5UsqTbek79Du/1b/mN/CucDV5r3PyI2YlxPhV5wrW7bi5bbMkqwB6MpMaBlJHloelW04TV1KLs82h+RooTyW4zXJkrPo6ew1+zOPxAFxbeEvC62QDmobaIe9Ja4dGA8EzE16OCpzpZWbT+s5soYSnFt1KiUejPJ9S87HruCcN5CFS2d2YvcuEQXc7mOg2AHQADpXpU4ZK6TuJr8NO6VksyWxL9Xe15zRqZnCgAigFcfgbd5DbuKHU7g/YR4EdCNRXHFSVmTpVZ0pZdN2ZlphcZh9LVxcRb6JfJVx4AX1BzD8ZSfOq8mcdDuunzNbq4atnqRcJbYq6+7mt2O3QW/ypitvQnnx51nL882b/DXVKfN70R4Chp4ZbpX8Ld5W9vHXtGa1hk/s/prnwd1CL+a1c+kexePkSUsJTzpOb6eTHcrt70O8L4PZsSUXvt69xiXdz4s7an3bDpUo04x0FFfFVa1lN5loSzJdS0D4FTKCaAKAKAiKAIoAigCKAIoAigCKAIoAigCKAIoAigCKAIoAigCKAIoCYoAigCgCKAKAiKAmgCgIigMrj/HrWDTNcDmdgiE/NvVX4kUBl8P7cWHQM6X1JnurYv3QBJA7628p01091AOWO1uGdlQLiJYhROGvqJJgSxtwB5nSgGU47bJgq66uASA2Ypc5RCqhLE5tRptrpQEfzjwvei6O6FJgMfWAZIgd6VIOk0BFvtFZy3GbMgtlpJUkMoMZ1KzmX3bTrFAX/y3h5Yc1AUDMwJiApYOTPhlb4CdqA4xHHLK2hdBLKzhFCqxJbNlICxOmp26UBB7QYaJ5giAQYaGByQVMQ3rptPrCgIudosKASbqwuWYDGMyl1mB1UEj3GgC72iwq5s11QELKx10ZRcLCY1I5dz80jegLLvG8OubNcAyzJMiINwGTHjaufm+YkAs8assyrnGZyQo11jqdNJ8/CgNGgCgCgCgCgCgCgCgCgCgCgCgCgCgCgCgCgCgCgCgCgCgCgCgCgCgCgCgCgCgIZQRBEg9KAqwuFS0uS2oRQSQqiAJMmANBrJoC6gFH4baO6DckESCCWzkgjUHNrIoDheEWBtbA2iJXLAAGWPV0CjSNhQE3uE2H0a2p9b/ABatt49fGaAh+EWDvbUjvaHUHNmLSNjOZt/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Bb2TAGjh7wdVddmAYdNCJGh2oAxN8IrO0woLGBOg1Og30oBG5xyyozEsFPqtlaG1C90x3pYgCN5BEjWgH7VwMoZTIIBB8QdQaAjEXgis7TCgsYE6DU6DegEL3HbCLmZiF1IYq0MAYJUx3tYiN5BEigNG24YAjYgEe47UBxir620Z20VQWJ3gDc/AUAjc49YUAksAwlTlPfG0rp3htt7S+0JA06AoxmKS0udzCyoJ8MxCifASRrQCd3jtlYzZ1JiAyMCQQzAwRporHX2Y30oDSVpEigJoDMPHbMM0tlQlWbK0K4kFCY9aRHvIHUSA/YvB1V12YBh00IkaGgLKAzf5bswWlgoOUtlaA3sEx63SPEgbmKAfsXQ6hl1DAEHyOooDomgMs9ocOE5hYi3r3yrAEgSVBjVtxHiCu4IoDTRpEjrrQEk0BmDj1jJnBbIZhsrAEgZioJG4E/EEbgigNMGgK8TfCKztMKCxgToNSYFAJPxyyACSYYFlOUw6jdlMaiNfMEETIoDRUyJoCaAKAKAKAKAwMJhcuI5IsOLKIHW4XlC5hSAh6wSffJiTJA3hQE0BgcNwgF97Xo7JZtZWtuXzI7MO8Qh2Op8dZOhMkDdVQNtKA4xNlbiMjaqylSNtCIOo8qAyeHWiMRcQ2GW3aUC1cZ8ykNDMqKfVAMDrEAaCBQGyqgaDQUB1QGBwXBxcuWzh3t27LfRFnzK8qQzqvQxPj656k0BvARQHF+0HVkbZgVPTQiDrQGRwyyefdQ2GW3bAFp2fMrBtXCofVAIjrA0EDSgNqgOLtsOrKdmBB6aHQ0BkcGtHm3Q1h7a2iUtFnzKynVii/VGg8YGgjUUBt0BVibC3EZGEq6lSNpBEH7KAyeD2ZuXVfDtbW0eXaZ3zhrZMnID6okL4/VH1YAG3QFOLwyXVyOJUlSR45SGE+UgUBmcFVi94XLLoEYW0e4/M5iLOUidh16k5tSTQGzQBQGBwXCZzdNyw9mL7tlL5luGcwuxtqTttoPAQBvCgA0BhcHwuZ7wew9pUukqC+Zbp1+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YoDrnN7TfM0BRcxD81BnaCtwkSehSP1n50Bfzm9pvmaA8723xt1LNspcuKeaBKuy6ZH0kHar6MU41L81nnek5yhQvF2zrQNdnsXcZsRmuOYugCWYwMiGBJ0EzXl+j5OWHTbu859DjoRjTotJK8M/Tnek1WxsGDcg6CC8GTOURPWDHjBraeeS+KIgFyMxganUwTA+AJ+FAd81/ab5mgI5ze03zNAL4S+5NzvNpcgd46DKmgoDm1xi2wtlb4Iuki3DznKglguusAGfdQDfNb2m+ZoA5r+03zNAIcZ4g1q3zCzwhDGGMkDUjfwFAJ4jtSETEM2Y8gKYR8wuZlDAI2knUA+E+FAaWBvvlMux+kuj1jsLjAfZQHOOxbKbRNxlXO2Y5iBlFq6TPlpPwoBOz2nRhP0o+ja7B37rFGt6N90kHTr0NANcLxzXELhnhjmAJMgFVIG/nQDvOb2m+ZoCOc3tN8zQE85vab5mgDnN7TfM0Ac5vab5mgI5ze03zNATzm9pvmaAOc3tN8zQEc5vab5mgDnN7TfM0AxgLjFxJJ33J8KA1qAxuIfdG+H6hQC9AIYm9dV3IDFVS3lAUEFma4H6ScoyGAdvfQCNri+JJWcKwWFYnWdbeYqFIHeFwqsGNM3URQDSY66baNyjmNzIVyv6mcrniO73e93tPOgFMLxq8622FgkO1vUK8BWNsMZI+qGZs3qkIdqAleM3zAXDMW7mYHMuUFbZJMiTqbqiBqbfQSQBu0AUAtb+7P+TtftXaA44nYS6hRrmSGtsSCAVyutxd9pK70BnrwC0pIW4VADDJplAZ7t2Ms/hkeOVSOpoDYsgABRGgjQADTwA2FAVXfutv8S5+u3QGZjONuhcBF7j5CSRBJBZACWAnKO9JEEjegEe2t0PhrLjZnVuvW256gGtND1anws8z0t9R2rxH+zfrYn8sP9NK8j0b+7R7T6XH/V0Pg+bL8bwlHu81nMgIANIUqXbMB7RBInoAY3M7jzRDE9n0fl5b2isWOY5jl5YtlkJMhgVBDdNfAUBZa4EMsm8JLB+6BGhuOrDWc8N63UKNDFAbqKAIE9dyW666kzQFGDMNdP8Aaf7EoDAwnZlAqKuIDZVypAGhNprd0qA31mK3CPFfOaAaw/BQGRvSS0OW70NnabBYHveNokAQBnGkLBAVwPZ88hEe8gblhGCrKhhbFtnHf1vBv6T3aUBtcXsq9vI/qsyq2sd06HX3daASxdrBXM1x3UghmZs5AhlWwx0O0BV8jB3oB7C4qyCbYuoWLucsicxPMKx4gMPhFAUYzE4a6qlrq5Acx1gMO9bIJ8JaD8utAVXrWDzM7MgIZbpl8oU25AaJhQO95GCaAd4ZZCKyL6qtlHXQKoGvuoDPxPBbri79Pyy5eIUtAJOUmXHeXQiIjXfegOn4ReZ2Y3socycgIIAMKoJaNUkEgCCJG+gDOA4W1tpa4XGTKQQe9omrSxmMpjQQGbfegF14G4CjnmBa5R7pBM6O2YNoTqesGDrQA3BLkj6cwABlyHWHR4MPqpClSPBzqOoF+H4U6szG85zK6hYIC5iCCozHUGdTqZGsAUBRh+B3Eg89iVVgJUwCc8EAP+EJBkHKNooCt+zr9MTcVYIC6wJ50E97vQLg8u4D4ZQGsNwtluBzdZgJ7pkbm4d80HRwDIjuKYECANOgGeH/AHQfH9RoDYoDG4h90b4fqFAL0AUAUAUAUAUAUAUAtb+7P+TtftXaAVx/BxcfPnZTKHQIQApB0BXcwNTP6qArHZ60Do90aBQJU5QFZQBKnox3mgLeH8HS0/MzM1wrlYnY+pML9USsx+Ed6AZu/dbf4lz9dugGaA8z29+42/yo/YuVpoerU+Fnm+lv3ftXiN9m/WxP5Yf6aV5Ho392j2+J9L6Q+rofB82Wcb4EMQH+kZS6Mh0Vl1t3bUwRO1xjvGgrceYRd7OWmJJa5JDA6qJLG6SYCxM3X8ttN5A6v9n7TAiXG+qlQdVuKSBlifpGMxvHnID2AwSWU5duQuZ2111d2uNr+Mx8/GaAjB+td/Kf7EoBQ8GEoRccZGLAaRmLM8kddWjXoBtrIFQ7OoMoW44VWtvlEalORlkx/Yr+c3kQBy/Zq2RaVnYiyoVRCiQptFC8DvMOWPKTMaCANDiS5lUHYuo+ZigFrnZ7DkRlbaCQ7gsNfWM66mfeB4UB3gOH2B30t5Sr3NZOrBirMdYJJBOvjQEX+G2A6k25LkpMn2XcyJ8j9nhQEjgWHiOUIMSCWIMEkSCYJBJg9J0oBnB73Pyh/UtAMUBlYjgVtmZpKlrq3TAHrKqKNYn6s/3j5QBX/N5JkOwPMF5oCjM4KMWMDclf8R8iAJt9n7YVVzv3VRJWFJC5oY5dC5nVj110oDu5wVTZWwCAmbMwKzm3I0J9qG94oBb+bgZWFxz3svqd3L3Cr5eq5rjO5g66AyJBAsbs5bJnPc2gCdhlKnpJYiO8ddPMyAxheDJbucwFie+dTMZmuOYPh3zvOw85A0qAKAZ4f90Hx/UaA2KAqfDoTJAJoBXH2glt3S1zGVSVQGCx6CelATgLQe2jva5bMoLITJUncT1igL/RE9kUApxVeVad7djmuokWwYLa+OvTX4UBfhrCsis1vKSASpM5SRJEjeNqAs9ET2RQCnFl5Vp3t2Oa6jS2DBbUddemu3SgL8Ph1ZVLW8pIBKkzlJGokbxQHYwNuScgkgCfITA+0/OgEuMzatF7WH5zgiLYOUmTBM67e6gHVwqQJQA+HhQE+iJ7IoBHjFvlW2u27HOuKO6gOUmSM2uvTXbpQDdnDqVBNvKSASszB6iRvFAZ/G+F2n5Ia3mXmiVgEaq6yZ1gEg6a/Ca6pNXtrzEKlONSOTNXQniU5AxD2cK1wh7YyAhM3dUtcDQSdCFM+x01qunTjTjkxzIunUnNJSd7Zl0I2LRsMQoKFiA2UMCYIBmAdoI186mQLkw9sgEAEHUEGQR5GgEeNE2ree1hzfaVGQNl0JgmddqAfGFT2RQHKYC2JhR3jJ33gD9QFAJ8ZJtW89rDm+2ZRkDZdDuZM7UA6MInsigJ9ET2RQGfxkG2qG3hueTcVSAQuQa9/Xw/f0oDQ9ET2RQHNvA2xoEA1J+JJJPzJoBDji8tFe1huewcQobKRIKlpPgCR8aA0fRE9kUBymBtiYUamT76AS4sTaFvlYY3s1xVYBsuRTu5neKAf9Et+yKAPRE9kUAhxUm1y+VhjezXFRobLkU7uZ3j/wANAP8AoieyKAPRE9kUAhxUm3y+Xh+bnuKjQ2XIp3c+Mf8AhoB/0RPZFAHoieyKA5u2LaqWKiACT7hqaAzuFcSt3LpQWWRgGMkqdltMfVY9Lqf4vKQNqgCgMzjmAe6E5ZAKvmaSVzJlYG3KgkBjAPgNdSAKAoPBM6srs1uXzqtpzCDKFygldiZYiN2jWNQNkUBm8cwNy6LfLIBV8zAkrnTKwa2SoJhjlB8tdYigKf5GLqQ7Nb7+dVtPoggDKCV1BMsRA1aNhqBsCgM3jGAe61tkKws5lYlQ6nKchIB7sifhEEE0BXZ4RIUuxUqxYKjSqjOrhBmEx3QNANJAgRQGvQGXxfAPce2yFYWcyMxUXAcsKSAdJE/ADYmgOLfBpCF2ZSjFgqOcoBYME7w1UQBsPKIEAa00BidoArG1F20hD6q9zJzBEm1I11gEjy2I0oBXC4iyCl0XLjZQ7omHF29byMQkDIhza6gCI1+qtAaT5711Poytu0xaXEFmiENtQdhLSWA2EAzIAHV7N17i281u7kzZATcFwd0sQTlKZAg0AIy/WnugZeAt2EC23dhbR7rRdsXLcsFPMJe4ADbhmIMQRoCQpFAbPC8Rhsirh7ltkCgqEcMMh2IgmR50BTxbh73Llp0ylUDZ0YlRcBK5Q0A6DVttwBsxIA64dwwoVd3bMFuLkDEoA7hwBIk5QFUHTQba0Bp0Bk8W4fcuXbTrlKqGDozFRcnLkBgGQvebUbwOpIAt4dw4oVZmJYB1yzKgM2YKCRJyiFBMaDYSaA0aAz+M4J7qAI2Vg0zJGkMCJXUTMSNpka0BRheEnPnbuQ0rbttKjQTBZQRJGoXKDJmZMga9AIcbwb3rRS22R8yEPqMsMCxEazlzD4xpNAL4LhbC4LhAthQALVtsy5oIZiWQGdYgROUEyYgDXoDO41gnuqotsFIYNMlZEEFZXUZpiegJO4FAV4HhhV+YxyxOW0jSighQTqo1JE6ADXzJIGrQGdxrAvdVOWQCr5jJK5lhgySNQG0B8BruBQHHD+GlHNxjl1OW0jSiggTEqDJIzGIGu2kkDUoDGx/DLjX+YAj28gU2nZlBeWhzCnUAgDT6xP1RIDfCeHmykF2uMxDMzGZbKqkjwBiY13oB6gIImgOVtgagAfD3fwHyFAd0AUAUAUAUAUBxdvKolmCiCZJA0GpOvgKASPG8N0vIxAUwhzmG9QwkmD0NAC8WUyFt3mILr9xuJqgkwbgUEHYNME7HQwBAx14ju4ZwYU/SPbUSd1ORnIIHlHgaAkNiST3bKDM4BzPdlf6NiMqQZ3WT7zQEeiYhhDYgKcoE2rQWGkEsBca4II0gzvvQFLqnMyPiLpYksFLZAAQSEBtqoICqxAJJ0J6TQHR4PhSAjotwFckXma9mAOaDzSxYhgDJk6CgHLFqyssi2xmJJKhRLdTI3O9AXC8pnvDTfUe/9VASbiggSJOwnf3eNAci8piGBmY1Gsbx40ANfQbso1A1IGu4HvoCjFYaxdDLcS1cB7rBwrAxBgg+cGKAXXAYYkMmVSX5n0blMzdScjDNpuDIoAtcNhQLeIvAZSoOdbu5nNmuqxZhtqYigLGw+IB7t9CJT17WY5R64lHUZjoQYga6HoBBuYoR9HZYd+SLjIdvowFKEGToTmEb60BB4jcE5sNd0CmVa04JPrKO+GOXroPKaA6HFrc5SLqnMyd6zdAldScxXLljZpg/A0BNni+HcgLetElc8B1nLOXNEzlzAifHSgHhQBQBQBQBQBQGPxHirW7pQBYX0aZmTzrrWtIOkROxnbSgFrXa20xQZH75AHqnfkxsTr9KsjybfSQObHabO9si2RacesSMwZmtKmk+rNwA9dD0iQOrfa/DlQ0PlkDMFJAkqATG3rCgNHh3FkvO6oG7nU6T8N/MeVAaFABNAVelJ7a/nCgFMfxvD2cvMuKoY5Q24BiYJHq6TqdNKAdtXVYBlIYHUEGQfcRQHdAFAFAFAUY68Utu4ElVZgJAkgEgSxAHxIHmKA87h8dw4qDdx9q65FsszYoAMyjRhbW5kSTqQoAPWau4vV5r3M5lJay+xjeFKZS7ggZYyHszL+uZmZbSfGKcXq8x7mV8PT5y3oeXtBgumKw/6a3/ABpxerzHuZzjNHnrejscewn3zY/Sp/GnF6vMe5nONUOfHejr+W8L98Wf0qfxpxerzHuZzjmH95Heg/lvC/fFj9Kn8ajwNTmvcOOYf3kd6I/lzC/fNj9Kn8a46c1pT3DjdDnx3ox+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eXmS4OT1MpvcHw5ck34UhtAyA5me5cJzRIgvoBG2s1LjuH95H7y8zvA1Oa9zH+GNh8Pb5a31IzXHl3SZd2uNtAiWMabRXVi6D9uO9EuL1eY9zGDxbDje/a/SL/GpcZo89b0d4rW5ktzODxzC/fNj9Kn8a6q9J+0t6O8TxHu5bmcntBg/vrD/AKZP+6pcJB60S4jifdy+6/Ij+cWD++sP+mt/91SujvEMV7qX3X5Fd7jmAcENicMwO4N22QfgTXR+z8X7qf3X5CgxXCwxYXcIrFlclbltCWXRWYqRmIGmvTSu2Y4hivdT+6/I74Xi7IvLbw+JW6hR8yc4XyGkEPmZzcjVljUertGpxaK6mGrUlepCSXSmvE364UBQBQGde41ZQsGJXK4tmQfWKhwB490g6eNAcHjliSC5EXOVqCO/myaSNRm6j37UADjliFOeM4VlkEZlYgKyyNRqPhQHacWtG1zgSUlVkK0ksVCwIkzmH/gNAU3O0OGVWZngKAW7rd0ESubTTMNp36UAP2jwyxNwagsNGMqFZ823q5VJB60BdhuN2Lji2j5mM7A9GuKdfDNbcTtp5iQH3QEEESCII8R1oDF/mdw77yw/6JP4UAvi+w2BfLFhLYBk8pVtlvwWYCcvkI6UBtcP4fasJks21Rd4URJ8T4nzNANUAUAUAUAjxv8A4e9+Sufsmuw9dDUfmexsK+lekw1B21UkYag5aqRhqDlqumGoNrtXHoMb0nLVnmEVtWWZNFbVkmTRwayTJHK71lqE46TRwtYKiN9I1sNWGoehSNXDVgqHoUzWw1YKh6NIcubVmTzm+AhiK0QNMDKxVa4GuBlYmtcDZTMrE1qgbIGdc3rXA0rQV1qgSIrVAEVrgD1v/pcP/fH8lc/WlWVfUPE/8g/dV8S8GfX6ynxoUAUAvdwFpvWto0tmMqDLQFDajeABPgBQHDcMsGJs29CCO4uhEFSNOhA+VAdJgLQ0FpANNlHQyvToQCPdQHFzhlkqq8tcqHMFgBZgqO7tsf1eFAV2ODWFBHLUyFHeGbRU5ajX8Ake5j40BceG2ZJ5VuSSSci6k5pJ0/Df89vE0B2mDthswtoG17wUA6lmOvvZj72PjQF9AFAFAFAFAFAFAFAJcaE4e8B/V3P2TXYu0kwfn+32UxygZsLeGw1WNToB750r3+M0ecjHOEnqG07L40ROFuiTAldzqYHjoCfhXViaXORknRqP2Rq32bxgIBw12TJAy6wIkx8R8xUuM0ecjHPC1noixq12excx6PckQYy6wZgx4aH5Gu8ao85GSeCxD9hjKcAxRkCxckaERsd4PhoQfjXHiaNvWRlfo/E39RkDgGKO1i4dxos6jQj56VRLEUn7SC9HYnmMqPAcVlzcl8sTmjSN5naI61nnWhtJr0fieYzm52exYEmxcA0EkRqdB8zpWaU47SS9H4nmM4fs7ixE4e4JMCViTqYHiYB+VZpMlxDEcxkDs7iwwHo9yTJAy6mImB8vnWaab1ElgcQvYY9h+BYoGORcmAYjWOhjw0PyrHOlN6jZTwtZaYs0sNwjESRynkaERt118NKxzw9V6Is3U6M1qZpYTh107W2MEjQTqNCPfNY54OvqgzbTi0aOHw75c2U5YnN0jxnaKxVMBiX7DN1OSQ3dssFkiBpqdtdBrWdejsVf6tmyNWG0TxOEuadw6mB5neB4ner44DE8xmiNemvaRm4nh16Y5bSZgRqY3gfL51qhgsRzGaYYmjzkZt/hGIJgWXmJiNY8Y8K0wwlbms1QxlBe2jOvcCxRkCxcJG4A266+GlaYYeqvZZqjjsMv4iET2dxZmMPcPTRZ1G499aI0qi1F69I4X3iKx2dxZGYYe5l3mNI8Z2rTGEthL9o4T3iIbs7iwJOHuR4xp5a1oih+0cJ7xA/ZvGDfDXROglYk+A860xaO/tHCe8R6X/084RiLGMzXrT2wbbgFhEmVMCp1JxcLJnkem8ZQq4ZRpzTeUnm6mfUqznyoUAUAUAUAUAUAUAUAUAUAUAUAUAUAUAUAUAvxApyrnMbKmRszbZVg5jPkKA84vE+baa4Wu8u24D62cwZbndhRb72oUnXrAzEEUBo4ZWusod7isoW6sG02jBl1It7wT4jwJgwA4cASwfnXJAYDS3scpP1PwRQEjAHMX51ySAp0t7Akj6nmaAi3gCpYi9cljJ0t7wF9jwAoAs4AqCBeualm2t7sSx/o/EmgOBwr6Llc25ky5I+j9WI3yeFAZvFL5Diyz3SGa2qGbYDXZDhZ5XdAADEnfYAnSgOXxRcmWufQMGfvWtCcydwcvviJPTw9YEADXbh5LB+dclQwGlvYxP8AR+QoAHDznL865JUKdLewJI+p5mgC3w8qzML1yWIJ0t7gBR9TwAoAscPKAgXrmrM21vckk/U8aA4XhUW+VzbmXKUj6PaI3yeFAU8VsFLWr3n1UKi8oFmBBRQSgA1A1JiJmgM2/wARDIl3NdNsXMqEcsNzIIEobYhZJEnbcgDWgNLD2GdyWuXFe1K6G2whgraHljy3AOnhBIDI4ec5fnXJIC7W9gSR9TzNAFvh5DMwvXJYgnS30AA+p4CgCxw8pMXrmrFjpb3Jk/UoDlOGQnLF65lgj+j2O+uSgC5w0lMhvXMsAf0fSI+p5UBmXbzvdNoG4xtksDmtqDkCk72dT302kanXSgO+G4wXWs3ZuFHLrbLZAZAObMioCuitGp21AJoD0FAFAFAFAFAFAFAFAFAFAFAFAFAFAFAFAFAFAFAL+g2swblpmBJByiQSSxgxpqSfeT40B1h8LbtzkRUnfKoWffFAXUAUAUAUAUAvdwVpiWa2jEjKSVBJXeCSNRIGnlQEDAWu79Gnc9XuL3dZ7ummuulAM0AUAUAUAUBXfsq4yuoZTuGAIPUaHzoCocPtTPKtzGWcizliMsxtGkeFAWWMOiCEVVG8KAo+QoC2gCgCgCgCgF72BtOIe2jCSYZQRJmTBG5k6+dAdJhUDFwihzuwUAnbdtzsPkKAuoAoAoAoAoAoAoAoAoAoAoAoAoAoAoD/2Q=="/>
          <p:cNvSpPr>
            <a:spLocks noChangeAspect="1" noChangeArrowheads="1"/>
          </p:cNvSpPr>
          <p:nvPr/>
        </p:nvSpPr>
        <p:spPr bwMode="auto">
          <a:xfrm>
            <a:off x="2783681" y="748904"/>
            <a:ext cx="228600" cy="228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pic>
        <p:nvPicPr>
          <p:cNvPr id="16" name="Picture 8" descr="C:\Users\Vladimir\Desktop\Nuclear_Medicine_6-2.gif"/>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66580" y="1865579"/>
            <a:ext cx="2281336" cy="143781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7" name="Picture 9" descr="C:\Users\Vladimir\Desktop\SlimMadEmperorshrimp-size_restricted.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84798" y="3386718"/>
            <a:ext cx="2241470" cy="141464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7" descr="C:\Users\Vladimir\Desktop\pair_pro.gif"/>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51303" y="4820209"/>
            <a:ext cx="2724856" cy="204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ight Brace 1"/>
          <p:cNvSpPr/>
          <p:nvPr/>
        </p:nvSpPr>
        <p:spPr>
          <a:xfrm>
            <a:off x="7376159" y="2307695"/>
            <a:ext cx="410095" cy="3649760"/>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en-GB" sz="2800" b="1">
              <a:ln w="9525">
                <a:solidFill>
                  <a:schemeClr val="bg1"/>
                </a:solidFill>
                <a:prstDash val="solid"/>
              </a:ln>
              <a:effectLst>
                <a:outerShdw blurRad="12700" dist="38100" dir="2700000" algn="tl" rotWithShape="0">
                  <a:schemeClr val="bg1">
                    <a:lumMod val="50000"/>
                  </a:schemeClr>
                </a:outerShdw>
              </a:effectLst>
            </a:endParaRPr>
          </a:p>
        </p:txBody>
      </p:sp>
      <p:sp>
        <p:nvSpPr>
          <p:cNvPr id="19" name="Rectangle 14"/>
          <p:cNvSpPr>
            <a:spLocks noChangeArrowheads="1"/>
          </p:cNvSpPr>
          <p:nvPr/>
        </p:nvSpPr>
        <p:spPr bwMode="auto">
          <a:xfrm>
            <a:off x="3139155" y="198012"/>
            <a:ext cx="561717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sz="3200" b="1" dirty="0" smtClean="0"/>
              <a:t>X </a:t>
            </a:r>
            <a:r>
              <a:rPr lang="en-GB" sz="3200" b="1" dirty="0"/>
              <a:t>AND GAMMA RADIATION </a:t>
            </a:r>
            <a:endParaRPr lang="en-US" altLang="en-US" sz="3200" b="1" dirty="0"/>
          </a:p>
        </p:txBody>
      </p:sp>
      <p:sp>
        <p:nvSpPr>
          <p:cNvPr id="3" name="Rectangle 2"/>
          <p:cNvSpPr/>
          <p:nvPr/>
        </p:nvSpPr>
        <p:spPr>
          <a:xfrm>
            <a:off x="316705" y="2160832"/>
            <a:ext cx="6096000" cy="4721292"/>
          </a:xfrm>
          <a:prstGeom prst="rect">
            <a:avLst/>
          </a:prstGeom>
        </p:spPr>
        <p:txBody>
          <a:bodyPr>
            <a:spAutoFit/>
          </a:bodyPr>
          <a:lstStyle/>
          <a:p>
            <a:pPr marL="341313" indent="-342900" defTabSz="912813">
              <a:spcBef>
                <a:spcPct val="20000"/>
              </a:spcBef>
              <a:buFont typeface="Arial" charset="0"/>
              <a:buChar char="•"/>
            </a:pPr>
            <a:r>
              <a:rPr lang="en-US" sz="3200" b="1" dirty="0">
                <a:solidFill>
                  <a:srgbClr val="FF0000"/>
                </a:solidFill>
                <a:latin typeface="Calibri" pitchFamily="34" charset="0"/>
                <a:cs typeface="Calibri" pitchFamily="34" charset="0"/>
              </a:rPr>
              <a:t>Photoelectric </a:t>
            </a:r>
            <a:r>
              <a:rPr lang="en-US" sz="3200" b="1" dirty="0" smtClean="0">
                <a:solidFill>
                  <a:srgbClr val="FF0000"/>
                </a:solidFill>
                <a:latin typeface="Calibri" pitchFamily="34" charset="0"/>
                <a:cs typeface="Calibri" pitchFamily="34" charset="0"/>
              </a:rPr>
              <a:t>Effect</a:t>
            </a:r>
            <a:endParaRPr lang="sr-Latn-RS" sz="3200" b="1" dirty="0" smtClean="0">
              <a:solidFill>
                <a:srgbClr val="FF0000"/>
              </a:solidFill>
              <a:latin typeface="Calibri" pitchFamily="34" charset="0"/>
              <a:cs typeface="Calibri" pitchFamily="34" charset="0"/>
            </a:endParaRPr>
          </a:p>
          <a:p>
            <a:pPr marL="341313" indent="-342900" defTabSz="912813">
              <a:spcBef>
                <a:spcPct val="20000"/>
              </a:spcBef>
              <a:buFont typeface="Arial" charset="0"/>
              <a:buChar char="•"/>
            </a:pPr>
            <a:endParaRPr lang="sr-Latn-RS" sz="3200" b="1" dirty="0">
              <a:solidFill>
                <a:srgbClr val="FF0000"/>
              </a:solidFill>
              <a:latin typeface="Calibri" pitchFamily="34" charset="0"/>
              <a:cs typeface="Calibri" pitchFamily="34" charset="0"/>
            </a:endParaRPr>
          </a:p>
          <a:p>
            <a:pPr marL="341313" indent="-342900" defTabSz="912813">
              <a:spcBef>
                <a:spcPct val="20000"/>
              </a:spcBef>
              <a:buFont typeface="Arial" charset="0"/>
              <a:buChar char="•"/>
            </a:pPr>
            <a:endParaRPr lang="sr-Latn-RS" sz="3200" b="1" dirty="0">
              <a:solidFill>
                <a:srgbClr val="FF0000"/>
              </a:solidFill>
              <a:latin typeface="Calibri" pitchFamily="34" charset="0"/>
              <a:cs typeface="Calibri" pitchFamily="34" charset="0"/>
            </a:endParaRPr>
          </a:p>
          <a:p>
            <a:pPr marL="341313" indent="-342900" defTabSz="912813">
              <a:spcBef>
                <a:spcPct val="20000"/>
              </a:spcBef>
              <a:buFont typeface="Arial" charset="0"/>
              <a:buChar char="•"/>
            </a:pPr>
            <a:r>
              <a:rPr lang="en-US" sz="3200" b="1" dirty="0">
                <a:solidFill>
                  <a:srgbClr val="FF0000"/>
                </a:solidFill>
                <a:latin typeface="Calibri" pitchFamily="34" charset="0"/>
                <a:cs typeface="Calibri" pitchFamily="34" charset="0"/>
              </a:rPr>
              <a:t>Compton Effect</a:t>
            </a:r>
            <a:endParaRPr lang="sr-Latn-RS" sz="3200" b="1" dirty="0">
              <a:solidFill>
                <a:srgbClr val="FF0000"/>
              </a:solidFill>
              <a:latin typeface="Calibri" pitchFamily="34" charset="0"/>
              <a:cs typeface="Calibri" pitchFamily="34" charset="0"/>
            </a:endParaRPr>
          </a:p>
          <a:p>
            <a:pPr marL="341313" indent="-342900" defTabSz="912813">
              <a:spcBef>
                <a:spcPct val="20000"/>
              </a:spcBef>
              <a:buFont typeface="Arial" charset="0"/>
              <a:buChar char="•"/>
            </a:pPr>
            <a:endParaRPr lang="sr-Latn-RS" sz="3200" b="1" dirty="0" smtClean="0">
              <a:solidFill>
                <a:srgbClr val="FF0000"/>
              </a:solidFill>
              <a:latin typeface="Calibri" pitchFamily="34" charset="0"/>
              <a:cs typeface="Calibri" pitchFamily="34" charset="0"/>
            </a:endParaRPr>
          </a:p>
          <a:p>
            <a:pPr marL="341313" indent="-342900" defTabSz="912813">
              <a:spcBef>
                <a:spcPct val="20000"/>
              </a:spcBef>
              <a:buFont typeface="Arial" charset="0"/>
              <a:buChar char="•"/>
            </a:pPr>
            <a:endParaRPr lang="sr-Latn-RS" sz="3200" b="1" dirty="0">
              <a:solidFill>
                <a:srgbClr val="FF0000"/>
              </a:solidFill>
              <a:latin typeface="Calibri" pitchFamily="34" charset="0"/>
              <a:cs typeface="Calibri" pitchFamily="34" charset="0"/>
            </a:endParaRPr>
          </a:p>
          <a:p>
            <a:pPr marL="341313" indent="-342900" defTabSz="912813">
              <a:spcBef>
                <a:spcPct val="20000"/>
              </a:spcBef>
              <a:buFont typeface="Arial" charset="0"/>
              <a:buChar char="•"/>
            </a:pPr>
            <a:r>
              <a:rPr lang="en-US" sz="3200" b="1" dirty="0">
                <a:solidFill>
                  <a:srgbClr val="FF0000"/>
                </a:solidFill>
                <a:latin typeface="Calibri" pitchFamily="34" charset="0"/>
                <a:cs typeface="Calibri" pitchFamily="34" charset="0"/>
              </a:rPr>
              <a:t>Pair Production</a:t>
            </a:r>
          </a:p>
          <a:p>
            <a:pPr defTabSz="912813">
              <a:spcBef>
                <a:spcPct val="20000"/>
              </a:spcBef>
            </a:pPr>
            <a:endParaRPr lang="en-US" sz="3200" b="1" dirty="0">
              <a:solidFill>
                <a:srgbClr val="FF0000"/>
              </a:solidFill>
              <a:latin typeface="Calibri" pitchFamily="34" charset="0"/>
              <a:cs typeface="Calibri" pitchFamily="34" charset="0"/>
            </a:endParaRPr>
          </a:p>
        </p:txBody>
      </p:sp>
    </p:spTree>
    <p:custDataLst>
      <p:tags r:id="rId1"/>
    </p:custDataLst>
    <p:extLst>
      <p:ext uri="{BB962C8B-B14F-4D97-AF65-F5344CB8AC3E}">
        <p14:creationId xmlns:p14="http://schemas.microsoft.com/office/powerpoint/2010/main" val="20672699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2000" fill="hold"/>
                                        <p:tgtEl>
                                          <p:spTgt spid="11">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9"/>
          <p:cNvSpPr txBox="1">
            <a:spLocks noChangeArrowheads="1"/>
          </p:cNvSpPr>
          <p:nvPr/>
        </p:nvSpPr>
        <p:spPr bwMode="auto">
          <a:xfrm>
            <a:off x="2960689" y="311151"/>
            <a:ext cx="64785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US" altLang="en-US" sz="3600" b="1" dirty="0"/>
              <a:t> The photoelectric effect </a:t>
            </a:r>
          </a:p>
        </p:txBody>
      </p:sp>
      <p:sp>
        <p:nvSpPr>
          <p:cNvPr id="3" name="Rectangle 2"/>
          <p:cNvSpPr/>
          <p:nvPr/>
        </p:nvSpPr>
        <p:spPr>
          <a:xfrm>
            <a:off x="260092" y="904878"/>
            <a:ext cx="11554691" cy="3046988"/>
          </a:xfrm>
          <a:prstGeom prst="rect">
            <a:avLst/>
          </a:prstGeom>
        </p:spPr>
        <p:txBody>
          <a:bodyPr wrap="square">
            <a:spAutoFit/>
          </a:bodyPr>
          <a:lstStyle/>
          <a:p>
            <a:endParaRPr lang="en-GB" sz="2400" dirty="0"/>
          </a:p>
          <a:p>
            <a:r>
              <a:rPr lang="en-US" sz="2400" dirty="0" smtClean="0"/>
              <a:t>is </a:t>
            </a:r>
            <a:r>
              <a:rPr lang="en-US" sz="2400" dirty="0"/>
              <a:t>an absorption process and usually occurs for low energy photons (&lt;0.1 MeV) such as X-rays. The energy EX of the X-ray is transferred (absorbed) to an inner electron, normally a K-shell electron, and this gives the electron sufficient energy to escape from the atom. The atom is left positively charged (</a:t>
            </a:r>
            <a:r>
              <a:rPr lang="en-US" sz="2400" dirty="0" err="1"/>
              <a:t>ie</a:t>
            </a:r>
            <a:r>
              <a:rPr lang="en-US" sz="2400" dirty="0"/>
              <a:t>, an ion) and in an excited state due to the vacancy left in the inner shell. This vacancy is quickly filled by another electron dropping down from a higher shell with the subsequent release of a photon of frequency determined by the two shells involved </a:t>
            </a:r>
            <a:endParaRPr lang="en-GB" sz="24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8" descr="C:\Users\Vladimir\Desktop\Nuclear_Medicine_6-2.gif"/>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60409" y="4064089"/>
            <a:ext cx="4155184" cy="261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7218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93595" y="-45831"/>
            <a:ext cx="1998405" cy="1583937"/>
          </a:xfrm>
          <a:prstGeom prst="rect">
            <a:avLst/>
          </a:prstGeom>
        </p:spPr>
      </p:pic>
      <p:sp>
        <p:nvSpPr>
          <p:cNvPr id="4" name="Rectangle 3"/>
          <p:cNvSpPr/>
          <p:nvPr/>
        </p:nvSpPr>
        <p:spPr>
          <a:xfrm>
            <a:off x="3255995" y="317197"/>
            <a:ext cx="4399987" cy="646331"/>
          </a:xfrm>
          <a:prstGeom prst="rect">
            <a:avLst/>
          </a:prstGeom>
        </p:spPr>
        <p:txBody>
          <a:bodyPr wrap="none">
            <a:spAutoFit/>
          </a:bodyPr>
          <a:lstStyle/>
          <a:p>
            <a:r>
              <a:rPr lang="en-US" sz="3600" b="1" dirty="0" smtClean="0">
                <a:latin typeface="+mn-lt"/>
              </a:rPr>
              <a:t>Nuclear </a:t>
            </a:r>
            <a:r>
              <a:rPr lang="en-US" sz="3600" b="1" dirty="0">
                <a:latin typeface="+mn-lt"/>
              </a:rPr>
              <a:t>Medicine </a:t>
            </a:r>
            <a:endParaRPr lang="ru-RU" sz="3600" b="1" dirty="0">
              <a:latin typeface="+mn-lt"/>
            </a:endParaRPr>
          </a:p>
        </p:txBody>
      </p:sp>
      <p:sp>
        <p:nvSpPr>
          <p:cNvPr id="16" name="Text 3"/>
          <p:cNvSpPr/>
          <p:nvPr/>
        </p:nvSpPr>
        <p:spPr>
          <a:xfrm>
            <a:off x="348941" y="1445758"/>
            <a:ext cx="11224223" cy="106620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nchor="t"/>
          <a:lstStyle/>
          <a:p>
            <a:pPr marL="0" indent="0">
              <a:lnSpc>
                <a:spcPts val="2799"/>
              </a:lnSpc>
              <a:buNone/>
            </a:pPr>
            <a:r>
              <a:rPr lang="en-US" sz="2400" dirty="0">
                <a:solidFill>
                  <a:schemeClr val="tx1"/>
                </a:solidFill>
                <a:latin typeface="Roboto" pitchFamily="34" charset="0"/>
                <a:ea typeface="Roboto" pitchFamily="34" charset="-122"/>
                <a:cs typeface="Roboto" pitchFamily="34" charset="-120"/>
              </a:rPr>
              <a:t>Nuclear medicine pays attention to what happens inside the body's cells. Radiotracers, small amounts of radioactive materials, are injected into the body to detect and quantify a variety of physiological processes through their emissions.</a:t>
            </a:r>
            <a:endParaRPr lang="en-US" sz="2400" dirty="0">
              <a:solidFill>
                <a:schemeClr val="tx1"/>
              </a:solidFill>
            </a:endParaRPr>
          </a:p>
        </p:txBody>
      </p:sp>
      <p:sp>
        <p:nvSpPr>
          <p:cNvPr id="17" name="Shape 4"/>
          <p:cNvSpPr/>
          <p:nvPr/>
        </p:nvSpPr>
        <p:spPr>
          <a:xfrm>
            <a:off x="348941" y="2643170"/>
            <a:ext cx="3370064" cy="2079903"/>
          </a:xfrm>
          <a:prstGeom prst="roundRect">
            <a:avLst>
              <a:gd name="adj" fmla="val 6410"/>
            </a:avLst>
          </a:prstGeom>
          <a:noFill/>
          <a:ln>
            <a:noFill/>
          </a:ln>
        </p:spPr>
        <p:style>
          <a:lnRef idx="2">
            <a:schemeClr val="accent2"/>
          </a:lnRef>
          <a:fillRef idx="1">
            <a:schemeClr val="lt1"/>
          </a:fillRef>
          <a:effectRef idx="0">
            <a:schemeClr val="accent2"/>
          </a:effectRef>
          <a:fontRef idx="minor">
            <a:schemeClr val="dk1"/>
          </a:fontRef>
        </p:style>
      </p:sp>
      <p:sp>
        <p:nvSpPr>
          <p:cNvPr id="18" name="Shape 7"/>
          <p:cNvSpPr/>
          <p:nvPr/>
        </p:nvSpPr>
        <p:spPr>
          <a:xfrm>
            <a:off x="3496835" y="2861384"/>
            <a:ext cx="3370064" cy="2079903"/>
          </a:xfrm>
          <a:prstGeom prst="roundRect">
            <a:avLst>
              <a:gd name="adj" fmla="val 6410"/>
            </a:avLst>
          </a:prstGeom>
          <a:noFill/>
          <a:ln>
            <a:noFill/>
          </a:ln>
        </p:spPr>
        <p:style>
          <a:lnRef idx="2">
            <a:schemeClr val="accent2"/>
          </a:lnRef>
          <a:fillRef idx="1">
            <a:schemeClr val="lt1"/>
          </a:fillRef>
          <a:effectRef idx="0">
            <a:schemeClr val="accent2"/>
          </a:effectRef>
          <a:fontRef idx="minor">
            <a:schemeClr val="dk1"/>
          </a:fontRef>
        </p:style>
      </p:sp>
      <p:sp>
        <p:nvSpPr>
          <p:cNvPr id="20" name="Shape 10"/>
          <p:cNvSpPr/>
          <p:nvPr/>
        </p:nvSpPr>
        <p:spPr>
          <a:xfrm>
            <a:off x="7782752" y="2842287"/>
            <a:ext cx="3370064" cy="2079903"/>
          </a:xfrm>
          <a:prstGeom prst="roundRect">
            <a:avLst>
              <a:gd name="adj" fmla="val 6410"/>
            </a:avLst>
          </a:prstGeom>
          <a:noFill/>
          <a:ln>
            <a:noFill/>
          </a:ln>
        </p:spPr>
        <p:style>
          <a:lnRef idx="2">
            <a:schemeClr val="accent2"/>
          </a:lnRef>
          <a:fillRef idx="1">
            <a:schemeClr val="lt1"/>
          </a:fillRef>
          <a:effectRef idx="0">
            <a:schemeClr val="accent2"/>
          </a:effectRef>
          <a:fontRef idx="minor">
            <a:schemeClr val="dk1"/>
          </a:fontRef>
        </p:style>
      </p:sp>
      <p:sp>
        <p:nvSpPr>
          <p:cNvPr id="21" name="Text 5"/>
          <p:cNvSpPr/>
          <p:nvPr/>
        </p:nvSpPr>
        <p:spPr>
          <a:xfrm>
            <a:off x="1042624" y="3064457"/>
            <a:ext cx="2221944" cy="347186"/>
          </a:xfrm>
          <a:prstGeom prst="rect">
            <a:avLst/>
          </a:prstGeom>
          <a:noFill/>
          <a:ln>
            <a:noFill/>
          </a:ln>
        </p:spPr>
        <p:txBody>
          <a:bodyPr wrap="none" rtlCol="0" anchor="t"/>
          <a:lstStyle/>
          <a:p>
            <a:pPr marL="0" indent="0">
              <a:lnSpc>
                <a:spcPts val="2734"/>
              </a:lnSpc>
              <a:buNone/>
            </a:pPr>
            <a:r>
              <a:rPr lang="en-US" sz="2400" dirty="0">
                <a:latin typeface="Roboto Slab" pitchFamily="34" charset="0"/>
                <a:ea typeface="Roboto Slab" pitchFamily="34" charset="-122"/>
                <a:cs typeface="Roboto Slab" pitchFamily="34" charset="-120"/>
              </a:rPr>
              <a:t>Radiotracers</a:t>
            </a:r>
            <a:endParaRPr lang="en-US" sz="2400" dirty="0"/>
          </a:p>
        </p:txBody>
      </p:sp>
      <p:sp>
        <p:nvSpPr>
          <p:cNvPr id="22" name="Text 6"/>
          <p:cNvSpPr/>
          <p:nvPr/>
        </p:nvSpPr>
        <p:spPr>
          <a:xfrm>
            <a:off x="1042624" y="3633814"/>
            <a:ext cx="2925723" cy="1066205"/>
          </a:xfrm>
          <a:prstGeom prst="rect">
            <a:avLst/>
          </a:prstGeom>
          <a:noFill/>
          <a:ln>
            <a:noFill/>
          </a:ln>
        </p:spPr>
        <p:txBody>
          <a:bodyPr wrap="square" rtlCol="0" anchor="t"/>
          <a:lstStyle/>
          <a:p>
            <a:pPr marL="0" indent="0">
              <a:lnSpc>
                <a:spcPts val="2799"/>
              </a:lnSpc>
              <a:buNone/>
            </a:pPr>
            <a:r>
              <a:rPr lang="en-US" sz="2400" dirty="0">
                <a:latin typeface="Roboto" pitchFamily="34" charset="0"/>
                <a:ea typeface="Roboto" pitchFamily="34" charset="-122"/>
                <a:cs typeface="Roboto" pitchFamily="34" charset="-120"/>
              </a:rPr>
              <a:t>Help to detect physiological processes through their emissions</a:t>
            </a:r>
            <a:endParaRPr lang="en-US" sz="2400" dirty="0"/>
          </a:p>
        </p:txBody>
      </p:sp>
      <p:sp>
        <p:nvSpPr>
          <p:cNvPr id="23" name="Text 8"/>
          <p:cNvSpPr/>
          <p:nvPr/>
        </p:nvSpPr>
        <p:spPr>
          <a:xfrm>
            <a:off x="4538837" y="3055323"/>
            <a:ext cx="2221944" cy="347186"/>
          </a:xfrm>
          <a:prstGeom prst="rect">
            <a:avLst/>
          </a:prstGeom>
          <a:noFill/>
          <a:ln>
            <a:noFill/>
          </a:ln>
        </p:spPr>
        <p:txBody>
          <a:bodyPr wrap="none" rtlCol="0" anchor="t"/>
          <a:lstStyle/>
          <a:p>
            <a:pPr marL="0" indent="0">
              <a:lnSpc>
                <a:spcPts val="2734"/>
              </a:lnSpc>
              <a:buNone/>
            </a:pPr>
            <a:r>
              <a:rPr lang="sr-Latn-RS" sz="2400" dirty="0" err="1" smtClean="0">
                <a:latin typeface="Roboto Slab" pitchFamily="34" charset="0"/>
                <a:ea typeface="Roboto Slab" pitchFamily="34" charset="-122"/>
                <a:cs typeface="Roboto Slab" pitchFamily="34" charset="-120"/>
              </a:rPr>
              <a:t>Imaging</a:t>
            </a:r>
            <a:r>
              <a:rPr lang="sr-Latn-RS" sz="2400" dirty="0" smtClean="0">
                <a:latin typeface="Roboto Slab" pitchFamily="34" charset="0"/>
                <a:ea typeface="Roboto Slab" pitchFamily="34" charset="-122"/>
                <a:cs typeface="Roboto Slab" pitchFamily="34" charset="-120"/>
              </a:rPr>
              <a:t> </a:t>
            </a:r>
            <a:r>
              <a:rPr lang="sr-Latn-RS" sz="2400" dirty="0" err="1" smtClean="0">
                <a:latin typeface="Roboto Slab" pitchFamily="34" charset="0"/>
                <a:ea typeface="Roboto Slab" pitchFamily="34" charset="-122"/>
                <a:cs typeface="Roboto Slab" pitchFamily="34" charset="-120"/>
              </a:rPr>
              <a:t>systems</a:t>
            </a:r>
            <a:endParaRPr lang="en-US" sz="2400" dirty="0"/>
          </a:p>
        </p:txBody>
      </p:sp>
      <p:sp>
        <p:nvSpPr>
          <p:cNvPr id="24" name="Text 9"/>
          <p:cNvSpPr/>
          <p:nvPr/>
        </p:nvSpPr>
        <p:spPr>
          <a:xfrm>
            <a:off x="4513944" y="3609539"/>
            <a:ext cx="3237438" cy="1066205"/>
          </a:xfrm>
          <a:prstGeom prst="rect">
            <a:avLst/>
          </a:prstGeom>
          <a:noFill/>
          <a:ln>
            <a:noFill/>
          </a:ln>
        </p:spPr>
        <p:txBody>
          <a:bodyPr wrap="square" rtlCol="0" anchor="t"/>
          <a:lstStyle/>
          <a:p>
            <a:pPr marL="0" indent="0">
              <a:lnSpc>
                <a:spcPts val="2799"/>
              </a:lnSpc>
              <a:buNone/>
            </a:pPr>
            <a:r>
              <a:rPr lang="en-US" sz="2400" dirty="0">
                <a:latin typeface="Roboto" pitchFamily="34" charset="0"/>
                <a:ea typeface="Roboto" pitchFamily="34" charset="-122"/>
                <a:cs typeface="Roboto" pitchFamily="34" charset="-120"/>
              </a:rPr>
              <a:t>Picks up the emissions and creates an image of the body's organs and tissues</a:t>
            </a:r>
            <a:endParaRPr lang="en-US" sz="2400" dirty="0"/>
          </a:p>
        </p:txBody>
      </p:sp>
      <p:sp>
        <p:nvSpPr>
          <p:cNvPr id="25" name="Text 11"/>
          <p:cNvSpPr/>
          <p:nvPr/>
        </p:nvSpPr>
        <p:spPr>
          <a:xfrm>
            <a:off x="8214294" y="3096614"/>
            <a:ext cx="2506980" cy="347186"/>
          </a:xfrm>
          <a:prstGeom prst="rect">
            <a:avLst/>
          </a:prstGeom>
          <a:noFill/>
          <a:ln>
            <a:noFill/>
          </a:ln>
        </p:spPr>
        <p:txBody>
          <a:bodyPr wrap="none" rtlCol="0" anchor="t"/>
          <a:lstStyle/>
          <a:p>
            <a:pPr marL="0" indent="0">
              <a:lnSpc>
                <a:spcPts val="2734"/>
              </a:lnSpc>
              <a:buNone/>
            </a:pPr>
            <a:r>
              <a:rPr lang="en-US" sz="2400" dirty="0">
                <a:latin typeface="Roboto Slab" pitchFamily="34" charset="0"/>
                <a:ea typeface="Roboto Slab" pitchFamily="34" charset="-122"/>
                <a:cs typeface="Roboto Slab" pitchFamily="34" charset="-120"/>
              </a:rPr>
              <a:t>Computer Analysis</a:t>
            </a:r>
            <a:endParaRPr lang="en-US" sz="2400" dirty="0"/>
          </a:p>
        </p:txBody>
      </p:sp>
      <p:sp>
        <p:nvSpPr>
          <p:cNvPr id="26" name="Text 12"/>
          <p:cNvSpPr/>
          <p:nvPr/>
        </p:nvSpPr>
        <p:spPr>
          <a:xfrm>
            <a:off x="8227093" y="3648150"/>
            <a:ext cx="2925723" cy="710803"/>
          </a:xfrm>
          <a:prstGeom prst="rect">
            <a:avLst/>
          </a:prstGeom>
          <a:noFill/>
          <a:ln>
            <a:noFill/>
          </a:ln>
        </p:spPr>
        <p:txBody>
          <a:bodyPr wrap="square" rtlCol="0" anchor="t"/>
          <a:lstStyle/>
          <a:p>
            <a:pPr marL="0" indent="0">
              <a:lnSpc>
                <a:spcPts val="2799"/>
              </a:lnSpc>
              <a:buNone/>
            </a:pPr>
            <a:r>
              <a:rPr lang="en-US" sz="2400" dirty="0">
                <a:latin typeface="Roboto" pitchFamily="34" charset="0"/>
                <a:ea typeface="Roboto" pitchFamily="34" charset="-122"/>
                <a:cs typeface="Roboto" pitchFamily="34" charset="-120"/>
              </a:rPr>
              <a:t>Analyses the data to provide the final image</a:t>
            </a:r>
            <a:endParaRPr lang="en-US" sz="2400" dirty="0"/>
          </a:p>
        </p:txBody>
      </p:sp>
      <p:sp>
        <p:nvSpPr>
          <p:cNvPr id="27" name="Text 3"/>
          <p:cNvSpPr/>
          <p:nvPr/>
        </p:nvSpPr>
        <p:spPr>
          <a:xfrm>
            <a:off x="348941" y="5732814"/>
            <a:ext cx="10554414" cy="710803"/>
          </a:xfrm>
          <a:prstGeom prst="rect">
            <a:avLst/>
          </a:prstGeom>
          <a:noFill/>
          <a:ln/>
        </p:spPr>
        <p:txBody>
          <a:bodyPr wrap="square" rtlCol="0" anchor="t"/>
          <a:lstStyle/>
          <a:p>
            <a:pPr marL="0" indent="0">
              <a:lnSpc>
                <a:spcPts val="2799"/>
              </a:lnSpc>
              <a:buNone/>
            </a:pPr>
            <a:r>
              <a:rPr lang="en-US" sz="2400" dirty="0">
                <a:latin typeface="Roboto" pitchFamily="34" charset="0"/>
                <a:ea typeface="Roboto" pitchFamily="34" charset="-122"/>
                <a:cs typeface="Roboto" pitchFamily="34" charset="-120"/>
              </a:rPr>
              <a:t>With over 100 radiotracers available, nuclear medicine tracers imaging has a vast range of applications across different specialisms. </a:t>
            </a:r>
            <a:endParaRPr lang="en-US" sz="2400" dirty="0"/>
          </a:p>
        </p:txBody>
      </p:sp>
      <p:sp>
        <p:nvSpPr>
          <p:cNvPr id="28" name="Shape 4"/>
          <p:cNvSpPr/>
          <p:nvPr/>
        </p:nvSpPr>
        <p:spPr>
          <a:xfrm>
            <a:off x="693683" y="3019836"/>
            <a:ext cx="3370064" cy="2475667"/>
          </a:xfrm>
          <a:prstGeom prst="roundRect">
            <a:avLst>
              <a:gd name="adj" fmla="val 6410"/>
            </a:avLst>
          </a:prstGeom>
          <a:noFill/>
          <a:ln/>
        </p:spPr>
        <p:style>
          <a:lnRef idx="2">
            <a:schemeClr val="accent1"/>
          </a:lnRef>
          <a:fillRef idx="1">
            <a:schemeClr val="lt1"/>
          </a:fillRef>
          <a:effectRef idx="0">
            <a:schemeClr val="accent1"/>
          </a:effectRef>
          <a:fontRef idx="minor">
            <a:schemeClr val="dk1"/>
          </a:fontRef>
        </p:style>
      </p:sp>
      <p:sp>
        <p:nvSpPr>
          <p:cNvPr id="29" name="Shape 7"/>
          <p:cNvSpPr/>
          <p:nvPr/>
        </p:nvSpPr>
        <p:spPr>
          <a:xfrm>
            <a:off x="4285918" y="3019836"/>
            <a:ext cx="3370064" cy="2475667"/>
          </a:xfrm>
          <a:prstGeom prst="roundRect">
            <a:avLst>
              <a:gd name="adj" fmla="val 6410"/>
            </a:avLst>
          </a:prstGeom>
          <a:noFill/>
          <a:ln/>
        </p:spPr>
        <p:style>
          <a:lnRef idx="2">
            <a:schemeClr val="accent1"/>
          </a:lnRef>
          <a:fillRef idx="1">
            <a:schemeClr val="lt1"/>
          </a:fillRef>
          <a:effectRef idx="0">
            <a:schemeClr val="accent1"/>
          </a:effectRef>
          <a:fontRef idx="minor">
            <a:schemeClr val="dk1"/>
          </a:fontRef>
        </p:style>
      </p:sp>
      <p:sp>
        <p:nvSpPr>
          <p:cNvPr id="30" name="Shape 10"/>
          <p:cNvSpPr/>
          <p:nvPr/>
        </p:nvSpPr>
        <p:spPr>
          <a:xfrm>
            <a:off x="7878152" y="3019836"/>
            <a:ext cx="3370064" cy="2475667"/>
          </a:xfrm>
          <a:prstGeom prst="roundRect">
            <a:avLst>
              <a:gd name="adj" fmla="val 6410"/>
            </a:avLst>
          </a:prstGeom>
          <a:noFill/>
          <a:ln/>
        </p:spPr>
        <p:style>
          <a:lnRef idx="2">
            <a:schemeClr val="accent1"/>
          </a:lnRef>
          <a:fillRef idx="1">
            <a:schemeClr val="lt1"/>
          </a:fillRef>
          <a:effectRef idx="0">
            <a:schemeClr val="accent1"/>
          </a:effectRef>
          <a:fontRef idx="minor">
            <a:schemeClr val="dk1"/>
          </a:fontRef>
        </p:style>
      </p:sp>
    </p:spTree>
    <p:extLst>
      <p:ext uri="{BB962C8B-B14F-4D97-AF65-F5344CB8AC3E}">
        <p14:creationId xmlns:p14="http://schemas.microsoft.com/office/powerpoint/2010/main" val="2507645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8"/>
          <p:cNvSpPr txBox="1">
            <a:spLocks noChangeArrowheads="1"/>
          </p:cNvSpPr>
          <p:nvPr/>
        </p:nvSpPr>
        <p:spPr bwMode="auto">
          <a:xfrm>
            <a:off x="3395664" y="312738"/>
            <a:ext cx="54006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US" altLang="en-US" sz="3600" b="1" dirty="0"/>
              <a:t>The Compton Effect </a:t>
            </a:r>
          </a:p>
        </p:txBody>
      </p:sp>
      <p:pic>
        <p:nvPicPr>
          <p:cNvPr id="7" name="Picture 9" descr="C:\Users\Vladimir\Desktop\SlimMadEmperorshrimp-size_restricted.gif"/>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17120" y="3590707"/>
            <a:ext cx="4957762" cy="312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473413" y="1095453"/>
            <a:ext cx="11480462" cy="2463367"/>
          </a:xfrm>
          <a:prstGeom prst="rect">
            <a:avLst/>
          </a:prstGeom>
        </p:spPr>
        <p:txBody>
          <a:bodyPr wrap="square">
            <a:spAutoFit/>
          </a:bodyPr>
          <a:lstStyle/>
          <a:p>
            <a:pPr>
              <a:lnSpc>
                <a:spcPct val="107000"/>
              </a:lnSpc>
              <a:spcAft>
                <a:spcPts val="800"/>
              </a:spcAft>
            </a:pPr>
            <a:r>
              <a:rPr lang="en-US" sz="2400" dirty="0" smtClean="0"/>
              <a:t>is </a:t>
            </a:r>
            <a:r>
              <a:rPr lang="en-US" sz="2400" dirty="0"/>
              <a:t>essentially an inelastic collision process and generally occurs for high-energy photons (&gt;0.1 MeV) such as gamma rays. An incoming photon of high </a:t>
            </a:r>
            <a:r>
              <a:rPr lang="en-US" sz="2400" dirty="0" smtClean="0"/>
              <a:t>energy collides </a:t>
            </a:r>
            <a:r>
              <a:rPr lang="en-US" sz="2400" dirty="0"/>
              <a:t>with an electron in the valence band, ejecting the electron from the atom. A photon of lower energy (and hence different frequency) than the original is produced that travels at an angle to the direction of the incident photon, determined by conservation of momentum. </a:t>
            </a:r>
            <a:endParaRPr lang="en-GB"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53153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10"/>
          <p:cNvSpPr txBox="1">
            <a:spLocks noChangeArrowheads="1"/>
          </p:cNvSpPr>
          <p:nvPr/>
        </p:nvSpPr>
        <p:spPr bwMode="auto">
          <a:xfrm>
            <a:off x="2765425" y="242888"/>
            <a:ext cx="68135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sz="3600" b="1" dirty="0"/>
              <a:t>Pair Production</a:t>
            </a:r>
          </a:p>
        </p:txBody>
      </p:sp>
      <p:pic>
        <p:nvPicPr>
          <p:cNvPr id="11268" name="Picture 7" descr="C:\Users\Vladimir\Desktop\pair_pro.gif"/>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93444" y="3975891"/>
            <a:ext cx="3611251" cy="271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406399" y="1131355"/>
            <a:ext cx="11453092" cy="2677656"/>
          </a:xfrm>
          <a:prstGeom prst="rect">
            <a:avLst/>
          </a:prstGeom>
        </p:spPr>
        <p:txBody>
          <a:bodyPr wrap="square">
            <a:spAutoFit/>
          </a:bodyPr>
          <a:lstStyle/>
          <a:p>
            <a:r>
              <a:rPr lang="en-US" sz="2400" dirty="0" smtClean="0"/>
              <a:t>In </a:t>
            </a:r>
            <a:r>
              <a:rPr lang="en-US" sz="2400" dirty="0"/>
              <a:t>pair production, a photon transitions to an electron/positron pair. The presence of a massive particle is required. This allows for conservation of energy and momentum as the massive particle is able to absorb some recoil energy.</a:t>
            </a:r>
          </a:p>
          <a:p>
            <a:r>
              <a:rPr lang="en-US" sz="2400" dirty="0"/>
              <a:t>Pair production typically occurs via interaction of a photon and an atomic nucleus.</a:t>
            </a:r>
          </a:p>
          <a:p>
            <a:r>
              <a:rPr lang="en-US" sz="2400" dirty="0"/>
              <a:t>Triplet production is a special type of pair production which occurs when the massive particle is an electron. Triplet production is less common and requires more energy than pair production.</a:t>
            </a:r>
            <a:endParaRPr lang="en-US" sz="2400" dirty="0">
              <a:effectLst/>
            </a:endParaRPr>
          </a:p>
        </p:txBody>
      </p:sp>
    </p:spTree>
    <p:extLst>
      <p:ext uri="{BB962C8B-B14F-4D97-AF65-F5344CB8AC3E}">
        <p14:creationId xmlns:p14="http://schemas.microsoft.com/office/powerpoint/2010/main" val="39418511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4" descr="penetration"/>
          <p:cNvPicPr>
            <a:picLocks noGrp="1" noChangeAspect="1" noChangeArrowheads="1" noCrop="1"/>
          </p:cNvPicPr>
          <p:nvPr>
            <p:ph/>
          </p:nvPr>
        </p:nvPicPr>
        <p:blipFill>
          <a:blip r:embed="rId3" cstate="print">
            <a:extLst>
              <a:ext uri="{28A0092B-C50C-407E-A947-70E740481C1C}">
                <a14:useLocalDpi xmlns:a14="http://schemas.microsoft.com/office/drawing/2010/main" val="0"/>
              </a:ext>
            </a:extLst>
          </a:blip>
          <a:stretch>
            <a:fillRect/>
          </a:stretch>
        </p:blipFill>
        <p:spPr>
          <a:xfrm>
            <a:off x="1439677" y="1340428"/>
            <a:ext cx="9506224" cy="4543135"/>
          </a:xfrm>
        </p:spPr>
      </p:pic>
      <p:sp>
        <p:nvSpPr>
          <p:cNvPr id="50182" name="Rectangle 5"/>
          <p:cNvSpPr>
            <a:spLocks noChangeArrowheads="1"/>
          </p:cNvSpPr>
          <p:nvPr/>
        </p:nvSpPr>
        <p:spPr bwMode="auto">
          <a:xfrm>
            <a:off x="2462893" y="275857"/>
            <a:ext cx="68291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3200" b="1" dirty="0"/>
              <a:t>The Effects of Radiation on Matter</a:t>
            </a:r>
          </a:p>
        </p:txBody>
      </p:sp>
    </p:spTree>
    <p:extLst>
      <p:ext uri="{BB962C8B-B14F-4D97-AF65-F5344CB8AC3E}">
        <p14:creationId xmlns:p14="http://schemas.microsoft.com/office/powerpoint/2010/main" val="1689198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Line 12"/>
          <p:cNvSpPr>
            <a:spLocks noChangeShapeType="1"/>
          </p:cNvSpPr>
          <p:nvPr/>
        </p:nvSpPr>
        <p:spPr bwMode="auto">
          <a:xfrm>
            <a:off x="1488018" y="2114550"/>
            <a:ext cx="3221567" cy="0"/>
          </a:xfrm>
          <a:prstGeom prst="line">
            <a:avLst/>
          </a:prstGeom>
          <a:noFill/>
          <a:ln w="57150">
            <a:solidFill>
              <a:srgbClr val="FF0000"/>
            </a:solidFill>
            <a:round/>
            <a:headEnd/>
            <a:tailEnd/>
          </a:ln>
        </p:spPr>
        <p:txBody>
          <a:bodyPr wrap="none" anchor="ctr"/>
          <a:lstStyle/>
          <a:p>
            <a:endParaRPr lang="en-US"/>
          </a:p>
        </p:txBody>
      </p:sp>
      <p:sp>
        <p:nvSpPr>
          <p:cNvPr id="13320" name="Rectangle 13"/>
          <p:cNvSpPr>
            <a:spLocks noChangeArrowheads="1"/>
          </p:cNvSpPr>
          <p:nvPr/>
        </p:nvSpPr>
        <p:spPr bwMode="auto">
          <a:xfrm>
            <a:off x="4544485" y="1473200"/>
            <a:ext cx="908049" cy="1174750"/>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pPr eaLnBrk="0" hangingPunct="0"/>
            <a:endParaRPr lang="en-US"/>
          </a:p>
        </p:txBody>
      </p:sp>
      <p:sp>
        <p:nvSpPr>
          <p:cNvPr id="13321" name="Line 14"/>
          <p:cNvSpPr>
            <a:spLocks noChangeShapeType="1"/>
          </p:cNvSpPr>
          <p:nvPr/>
        </p:nvSpPr>
        <p:spPr bwMode="auto">
          <a:xfrm>
            <a:off x="5452534" y="2114550"/>
            <a:ext cx="2146300" cy="0"/>
          </a:xfrm>
          <a:prstGeom prst="line">
            <a:avLst/>
          </a:prstGeom>
          <a:noFill/>
          <a:ln w="57150">
            <a:solidFill>
              <a:srgbClr val="FF0000"/>
            </a:solidFill>
            <a:round/>
            <a:headEnd/>
            <a:tailEnd type="triangle" w="med" len="med"/>
          </a:ln>
        </p:spPr>
        <p:txBody>
          <a:bodyPr wrap="none" anchor="ctr"/>
          <a:lstStyle/>
          <a:p>
            <a:endParaRPr lang="en-US"/>
          </a:p>
        </p:txBody>
      </p:sp>
      <p:sp>
        <p:nvSpPr>
          <p:cNvPr id="13322" name="Text Box 18"/>
          <p:cNvSpPr txBox="1">
            <a:spLocks noChangeArrowheads="1"/>
          </p:cNvSpPr>
          <p:nvPr/>
        </p:nvSpPr>
        <p:spPr bwMode="auto">
          <a:xfrm>
            <a:off x="1583267" y="2193925"/>
            <a:ext cx="2988733" cy="457200"/>
          </a:xfrm>
          <a:prstGeom prst="rect">
            <a:avLst/>
          </a:prstGeom>
          <a:noFill/>
          <a:ln w="9525">
            <a:noFill/>
            <a:miter lim="800000"/>
            <a:headEnd/>
            <a:tailEnd/>
          </a:ln>
        </p:spPr>
        <p:txBody>
          <a:bodyPr>
            <a:spAutoFit/>
          </a:bodyPr>
          <a:lstStyle/>
          <a:p>
            <a:pPr eaLnBrk="0" hangingPunct="0">
              <a:spcBef>
                <a:spcPct val="50000"/>
              </a:spcBef>
            </a:pPr>
            <a:r>
              <a:rPr lang="en-US" sz="2400" b="1">
                <a:latin typeface="Times New Roman" pitchFamily="18" charset="0"/>
              </a:rPr>
              <a:t>  I</a:t>
            </a:r>
            <a:r>
              <a:rPr lang="en-US" sz="2400" b="1" baseline="-25000">
                <a:latin typeface="Times New Roman" pitchFamily="18" charset="0"/>
              </a:rPr>
              <a:t>0</a:t>
            </a:r>
            <a:r>
              <a:rPr lang="en-US" sz="2400" b="1">
                <a:latin typeface="Times New Roman" pitchFamily="18" charset="0"/>
              </a:rPr>
              <a:t> </a:t>
            </a:r>
          </a:p>
        </p:txBody>
      </p:sp>
      <p:sp>
        <p:nvSpPr>
          <p:cNvPr id="13323" name="Text Box 19"/>
          <p:cNvSpPr txBox="1">
            <a:spLocks noChangeArrowheads="1"/>
          </p:cNvSpPr>
          <p:nvPr/>
        </p:nvSpPr>
        <p:spPr bwMode="auto">
          <a:xfrm>
            <a:off x="4709585" y="2286001"/>
            <a:ext cx="577849" cy="461665"/>
          </a:xfrm>
          <a:prstGeom prst="rect">
            <a:avLst/>
          </a:prstGeom>
          <a:noFill/>
          <a:ln w="9525">
            <a:noFill/>
            <a:miter lim="800000"/>
            <a:headEnd/>
            <a:tailEnd/>
          </a:ln>
        </p:spPr>
        <p:txBody>
          <a:bodyPr>
            <a:spAutoFit/>
          </a:bodyPr>
          <a:lstStyle/>
          <a:p>
            <a:pPr eaLnBrk="0" hangingPunct="0">
              <a:spcBef>
                <a:spcPct val="50000"/>
              </a:spcBef>
            </a:pPr>
            <a:r>
              <a:rPr lang="en-US" sz="2400" b="1">
                <a:latin typeface="Times New Roman" pitchFamily="18" charset="0"/>
              </a:rPr>
              <a:t> </a:t>
            </a:r>
            <a:r>
              <a:rPr lang="sr-Latn-CS" sz="2400" b="1">
                <a:latin typeface="Times New Roman" pitchFamily="18" charset="0"/>
              </a:rPr>
              <a:t>N</a:t>
            </a:r>
            <a:endParaRPr lang="en-US" sz="2400" b="1">
              <a:latin typeface="Times New Roman" pitchFamily="18" charset="0"/>
            </a:endParaRPr>
          </a:p>
        </p:txBody>
      </p:sp>
      <p:sp>
        <p:nvSpPr>
          <p:cNvPr id="13324" name="Line 21"/>
          <p:cNvSpPr>
            <a:spLocks noChangeShapeType="1"/>
          </p:cNvSpPr>
          <p:nvPr/>
        </p:nvSpPr>
        <p:spPr bwMode="auto">
          <a:xfrm flipV="1">
            <a:off x="5535084" y="1473201"/>
            <a:ext cx="742949" cy="106363"/>
          </a:xfrm>
          <a:prstGeom prst="line">
            <a:avLst/>
          </a:prstGeom>
          <a:noFill/>
          <a:ln w="38100">
            <a:solidFill>
              <a:srgbClr val="FFFF00"/>
            </a:solidFill>
            <a:round/>
            <a:headEnd type="triangle" w="med" len="med"/>
            <a:tailEnd/>
          </a:ln>
        </p:spPr>
        <p:txBody>
          <a:bodyPr wrap="none" anchor="ctr"/>
          <a:lstStyle/>
          <a:p>
            <a:endParaRPr lang="en-US"/>
          </a:p>
        </p:txBody>
      </p:sp>
      <p:sp>
        <p:nvSpPr>
          <p:cNvPr id="13325" name="Text Box 22"/>
          <p:cNvSpPr txBox="1">
            <a:spLocks noChangeArrowheads="1"/>
          </p:cNvSpPr>
          <p:nvPr/>
        </p:nvSpPr>
        <p:spPr bwMode="auto">
          <a:xfrm>
            <a:off x="6350000" y="1225550"/>
            <a:ext cx="3056467" cy="457200"/>
          </a:xfrm>
          <a:prstGeom prst="rect">
            <a:avLst/>
          </a:prstGeom>
          <a:noFill/>
          <a:ln w="9525">
            <a:noFill/>
            <a:miter lim="800000"/>
            <a:headEnd/>
            <a:tailEnd/>
          </a:ln>
        </p:spPr>
        <p:txBody>
          <a:bodyPr>
            <a:spAutoFit/>
          </a:bodyPr>
          <a:lstStyle/>
          <a:p>
            <a:pPr eaLnBrk="0" hangingPunct="0">
              <a:spcBef>
                <a:spcPct val="50000"/>
              </a:spcBef>
            </a:pPr>
            <a:r>
              <a:rPr lang="sr-Latn-RS" sz="2400" b="1" dirty="0" smtClean="0">
                <a:latin typeface="Times New Roman" pitchFamily="18" charset="0"/>
              </a:rPr>
              <a:t>medium</a:t>
            </a:r>
            <a:endParaRPr lang="en-US" sz="2400" b="1" dirty="0">
              <a:latin typeface="Times New Roman" pitchFamily="18" charset="0"/>
            </a:endParaRPr>
          </a:p>
        </p:txBody>
      </p:sp>
      <p:sp>
        <p:nvSpPr>
          <p:cNvPr id="13326" name="Text Box 23"/>
          <p:cNvSpPr txBox="1">
            <a:spLocks noChangeArrowheads="1"/>
          </p:cNvSpPr>
          <p:nvPr/>
        </p:nvSpPr>
        <p:spPr bwMode="auto">
          <a:xfrm>
            <a:off x="6383867" y="2266950"/>
            <a:ext cx="2438400" cy="457200"/>
          </a:xfrm>
          <a:prstGeom prst="rect">
            <a:avLst/>
          </a:prstGeom>
          <a:noFill/>
          <a:ln w="9525">
            <a:noFill/>
            <a:miter lim="800000"/>
            <a:headEnd/>
            <a:tailEnd/>
          </a:ln>
        </p:spPr>
        <p:txBody>
          <a:bodyPr>
            <a:spAutoFit/>
          </a:bodyPr>
          <a:lstStyle/>
          <a:p>
            <a:pPr eaLnBrk="0" hangingPunct="0">
              <a:spcBef>
                <a:spcPct val="50000"/>
              </a:spcBef>
            </a:pPr>
            <a:r>
              <a:rPr lang="en-US" sz="2400" b="1">
                <a:latin typeface="Times New Roman" pitchFamily="18" charset="0"/>
              </a:rPr>
              <a:t>I</a:t>
            </a:r>
            <a:r>
              <a:rPr lang="sr-Latn-CS" sz="2400" b="1" baseline="-25000">
                <a:latin typeface="Times New Roman" pitchFamily="18" charset="0"/>
              </a:rPr>
              <a:t>d</a:t>
            </a:r>
            <a:endParaRPr lang="en-US" sz="2400" b="1" baseline="-25000">
              <a:latin typeface="Times New Roman" pitchFamily="18" charset="0"/>
            </a:endParaRPr>
          </a:p>
        </p:txBody>
      </p:sp>
      <p:graphicFrame>
        <p:nvGraphicFramePr>
          <p:cNvPr id="13314" name="Object 11"/>
          <p:cNvGraphicFramePr>
            <a:graphicFrameLocks noChangeAspect="1"/>
          </p:cNvGraphicFramePr>
          <p:nvPr/>
        </p:nvGraphicFramePr>
        <p:xfrm>
          <a:off x="9199033" y="1444626"/>
          <a:ext cx="1695451" cy="1928813"/>
        </p:xfrm>
        <a:graphic>
          <a:graphicData uri="http://schemas.openxmlformats.org/presentationml/2006/ole">
            <mc:AlternateContent xmlns:mc="http://schemas.openxmlformats.org/markup-compatibility/2006">
              <mc:Choice xmlns:v="urn:schemas-microsoft-com:vml" Requires="v">
                <p:oleObj spid="_x0000_s223254" r:id="rId4" imgW="3848100" imgH="5478463" progId="">
                  <p:embed/>
                </p:oleObj>
              </mc:Choice>
              <mc:Fallback>
                <p:oleObj r:id="rId4" imgW="3848100" imgH="5478463" progId="">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99033" y="1444626"/>
                        <a:ext cx="1695451" cy="1928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Rectangle 1"/>
          <p:cNvSpPr/>
          <p:nvPr/>
        </p:nvSpPr>
        <p:spPr>
          <a:xfrm>
            <a:off x="763059" y="3805239"/>
            <a:ext cx="9544050" cy="2246769"/>
          </a:xfrm>
          <a:prstGeom prst="rect">
            <a:avLst/>
          </a:prstGeom>
        </p:spPr>
        <p:txBody>
          <a:bodyPr wrap="square">
            <a:spAutoFit/>
          </a:bodyPr>
          <a:lstStyle/>
          <a:p>
            <a:pPr algn="just"/>
            <a:r>
              <a:rPr lang="en-US" sz="2800" dirty="0">
                <a:latin typeface="Arial,Bold"/>
              </a:rPr>
              <a:t>The mass stopping power can be approximated for</a:t>
            </a:r>
          </a:p>
          <a:p>
            <a:pPr algn="just"/>
            <a:r>
              <a:rPr lang="en-US" sz="2800" dirty="0">
                <a:latin typeface="Arial,Bold"/>
              </a:rPr>
              <a:t>compounds or intimate mixtures by a weighed</a:t>
            </a:r>
          </a:p>
          <a:p>
            <a:pPr algn="just"/>
            <a:r>
              <a:rPr lang="en-US" sz="2800" dirty="0">
                <a:latin typeface="Arial,Bold"/>
              </a:rPr>
              <a:t>addition of the mass stopping power of the elemental</a:t>
            </a:r>
          </a:p>
          <a:p>
            <a:pPr algn="just"/>
            <a:r>
              <a:rPr lang="en-GB" sz="2800" dirty="0">
                <a:latin typeface="Arial,Bold"/>
              </a:rPr>
              <a:t>constituents assuming independent contribution to</a:t>
            </a:r>
          </a:p>
          <a:p>
            <a:pPr algn="just"/>
            <a:r>
              <a:rPr lang="en-GB" sz="2800" dirty="0">
                <a:latin typeface="Arial,Bold"/>
              </a:rPr>
              <a:t>stopping </a:t>
            </a:r>
            <a:r>
              <a:rPr lang="en-GB" sz="2800" dirty="0" smtClean="0">
                <a:latin typeface="Arial,Bold"/>
              </a:rPr>
              <a:t>power</a:t>
            </a:r>
            <a:endParaRPr lang="en-GB" sz="2800" dirty="0"/>
          </a:p>
        </p:txBody>
      </p:sp>
      <p:sp>
        <p:nvSpPr>
          <p:cNvPr id="19" name="Rectangle 5"/>
          <p:cNvSpPr>
            <a:spLocks noChangeArrowheads="1"/>
          </p:cNvSpPr>
          <p:nvPr/>
        </p:nvSpPr>
        <p:spPr bwMode="auto">
          <a:xfrm>
            <a:off x="2462893" y="275857"/>
            <a:ext cx="68291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3200" b="1" dirty="0"/>
              <a:t>The Effects of Radiation on Matter</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10" descr="http://images.clipartpanda.com/sense-of-taste-clipart-9Tzr7GXTE.jpeg">
            <a:hlinkClick r:id="rId2"/>
          </p:cNvPr>
          <p:cNvPicPr>
            <a:picLocks noChangeAspect="1" noChangeArrowheads="1"/>
          </p:cNvPicPr>
          <p:nvPr/>
        </p:nvPicPr>
        <p:blipFill>
          <a:blip r:embed="rId3" cstate="print"/>
          <a:srcRect/>
          <a:stretch>
            <a:fillRect/>
          </a:stretch>
        </p:blipFill>
        <p:spPr bwMode="auto">
          <a:xfrm>
            <a:off x="9217330" y="209550"/>
            <a:ext cx="2692438" cy="1514475"/>
          </a:xfrm>
          <a:prstGeom prst="rect">
            <a:avLst/>
          </a:prstGeom>
          <a:noFill/>
          <a:ln w="9525">
            <a:noFill/>
            <a:miter lim="800000"/>
            <a:headEnd/>
            <a:tailEnd/>
          </a:ln>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429" y="0"/>
            <a:ext cx="9105901" cy="6829426"/>
          </a:xfrm>
          <a:prstGeom prst="rect">
            <a:avLst/>
          </a:prstGeom>
        </p:spPr>
      </p:pic>
    </p:spTree>
    <p:extLst>
      <p:ext uri="{BB962C8B-B14F-4D97-AF65-F5344CB8AC3E}">
        <p14:creationId xmlns:p14="http://schemas.microsoft.com/office/powerpoint/2010/main" val="3895084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7448" y="1124744"/>
            <a:ext cx="10058400" cy="4050792"/>
          </a:xfrm>
        </p:spPr>
        <p:txBody>
          <a:bodyPr>
            <a:normAutofit/>
          </a:bodyPr>
          <a:lstStyle/>
          <a:p>
            <a:pPr marL="0" indent="0" algn="ctr">
              <a:buNone/>
            </a:pPr>
            <a:r>
              <a:rPr lang="sr-Latn-RS" sz="6000" dirty="0" smtClean="0"/>
              <a:t>Thanks for Your attention</a:t>
            </a:r>
            <a:endParaRPr lang="en-GB" sz="6000"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56381" y="2627676"/>
            <a:ext cx="4800533" cy="3600400"/>
          </a:xfrm>
          <a:prstGeom prst="rect">
            <a:avLst/>
          </a:prstGeom>
        </p:spPr>
      </p:pic>
    </p:spTree>
    <p:extLst>
      <p:ext uri="{BB962C8B-B14F-4D97-AF65-F5344CB8AC3E}">
        <p14:creationId xmlns:p14="http://schemas.microsoft.com/office/powerpoint/2010/main" val="248350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noFill/>
          <a:ln/>
        </p:spPr>
      </p:sp>
      <p:sp>
        <p:nvSpPr>
          <p:cNvPr id="5" name="Text 3"/>
          <p:cNvSpPr/>
          <p:nvPr/>
        </p:nvSpPr>
        <p:spPr>
          <a:xfrm>
            <a:off x="305741" y="241250"/>
            <a:ext cx="11810059" cy="487561"/>
          </a:xfrm>
          <a:prstGeom prst="rect">
            <a:avLst/>
          </a:prstGeom>
          <a:noFill/>
          <a:ln/>
        </p:spPr>
        <p:txBody>
          <a:bodyPr wrap="square" rtlCol="0" anchor="t"/>
          <a:lstStyle/>
          <a:p>
            <a:pPr>
              <a:lnSpc>
                <a:spcPts val="1920"/>
              </a:lnSpc>
            </a:pPr>
            <a:r>
              <a:rPr lang="en-US" sz="2400" dirty="0">
                <a:latin typeface="Roboto" pitchFamily="34" charset="0"/>
                <a:ea typeface="Roboto" pitchFamily="34" charset="-122"/>
                <a:cs typeface="Roboto" pitchFamily="34" charset="-120"/>
              </a:rPr>
              <a:t>Nuclear medicine tracers imaging is a safe procedure; nonetheless, we adhere to strict safety guidance to avoid any harm:</a:t>
            </a:r>
            <a:endParaRPr lang="en-US" sz="2400" dirty="0"/>
          </a:p>
        </p:txBody>
      </p:sp>
      <p:sp>
        <p:nvSpPr>
          <p:cNvPr id="6" name="Shape 4"/>
          <p:cNvSpPr/>
          <p:nvPr/>
        </p:nvSpPr>
        <p:spPr>
          <a:xfrm>
            <a:off x="2475905" y="4387255"/>
            <a:ext cx="7240092" cy="30460"/>
          </a:xfrm>
          <a:prstGeom prst="rect">
            <a:avLst/>
          </a:prstGeom>
          <a:solidFill>
            <a:srgbClr val="161B23"/>
          </a:solidFill>
          <a:ln/>
        </p:spPr>
      </p:sp>
      <p:sp>
        <p:nvSpPr>
          <p:cNvPr id="7" name="Shape 5"/>
          <p:cNvSpPr/>
          <p:nvPr/>
        </p:nvSpPr>
        <p:spPr>
          <a:xfrm>
            <a:off x="3862933" y="4387255"/>
            <a:ext cx="30460" cy="533400"/>
          </a:xfrm>
          <a:prstGeom prst="rect">
            <a:avLst/>
          </a:prstGeom>
          <a:solidFill>
            <a:srgbClr val="161B23"/>
          </a:solidFill>
          <a:ln/>
        </p:spPr>
      </p:sp>
      <p:sp>
        <p:nvSpPr>
          <p:cNvPr id="8" name="Shape 6"/>
          <p:cNvSpPr/>
          <p:nvPr/>
        </p:nvSpPr>
        <p:spPr>
          <a:xfrm>
            <a:off x="3706713" y="4215805"/>
            <a:ext cx="342900" cy="342900"/>
          </a:xfrm>
          <a:prstGeom prst="roundRect">
            <a:avLst>
              <a:gd name="adj" fmla="val 26671"/>
            </a:avLst>
          </a:prstGeom>
          <a:solidFill>
            <a:srgbClr val="161B23"/>
          </a:solidFill>
          <a:ln/>
        </p:spPr>
      </p:sp>
      <p:sp>
        <p:nvSpPr>
          <p:cNvPr id="9" name="Text 7"/>
          <p:cNvSpPr/>
          <p:nvPr/>
        </p:nvSpPr>
        <p:spPr>
          <a:xfrm>
            <a:off x="3830538" y="4244380"/>
            <a:ext cx="95250" cy="285750"/>
          </a:xfrm>
          <a:prstGeom prst="rect">
            <a:avLst/>
          </a:prstGeom>
          <a:noFill/>
          <a:ln/>
        </p:spPr>
        <p:txBody>
          <a:bodyPr wrap="none" rtlCol="0" anchor="t"/>
          <a:lstStyle/>
          <a:p>
            <a:pPr algn="ctr">
              <a:lnSpc>
                <a:spcPts val="2250"/>
              </a:lnSpc>
            </a:pPr>
            <a:r>
              <a:rPr lang="en-US" sz="3200" dirty="0">
                <a:solidFill>
                  <a:schemeClr val="bg1"/>
                </a:solidFill>
                <a:latin typeface="Roboto Slab" pitchFamily="34" charset="0"/>
                <a:ea typeface="Roboto Slab" pitchFamily="34" charset="-122"/>
                <a:cs typeface="Roboto Slab" pitchFamily="34" charset="-120"/>
              </a:rPr>
              <a:t>1</a:t>
            </a:r>
            <a:endParaRPr lang="en-US" sz="3200" dirty="0">
              <a:solidFill>
                <a:schemeClr val="bg1"/>
              </a:solidFill>
            </a:endParaRPr>
          </a:p>
        </p:txBody>
      </p:sp>
      <p:sp>
        <p:nvSpPr>
          <p:cNvPr id="10" name="Text 8"/>
          <p:cNvSpPr/>
          <p:nvPr/>
        </p:nvSpPr>
        <p:spPr>
          <a:xfrm>
            <a:off x="3052663" y="5073154"/>
            <a:ext cx="1651000" cy="238125"/>
          </a:xfrm>
          <a:prstGeom prst="rect">
            <a:avLst/>
          </a:prstGeom>
          <a:noFill/>
          <a:ln/>
        </p:spPr>
        <p:txBody>
          <a:bodyPr wrap="none" rtlCol="0" anchor="t"/>
          <a:lstStyle/>
          <a:p>
            <a:pPr algn="ctr">
              <a:lnSpc>
                <a:spcPts val="1875"/>
              </a:lnSpc>
            </a:pPr>
            <a:r>
              <a:rPr lang="en-US" sz="2800" dirty="0">
                <a:latin typeface="Roboto Slab" pitchFamily="34" charset="0"/>
                <a:ea typeface="Roboto Slab" pitchFamily="34" charset="-122"/>
                <a:cs typeface="Roboto Slab" pitchFamily="34" charset="-120"/>
              </a:rPr>
              <a:t>Imaging Planning</a:t>
            </a:r>
            <a:endParaRPr lang="en-US" sz="2800" dirty="0"/>
          </a:p>
        </p:txBody>
      </p:sp>
      <p:sp>
        <p:nvSpPr>
          <p:cNvPr id="11" name="Text 9"/>
          <p:cNvSpPr/>
          <p:nvPr/>
        </p:nvSpPr>
        <p:spPr>
          <a:xfrm>
            <a:off x="1890052" y="5463679"/>
            <a:ext cx="3378051" cy="731342"/>
          </a:xfrm>
          <a:prstGeom prst="rect">
            <a:avLst/>
          </a:prstGeom>
          <a:noFill/>
          <a:ln/>
        </p:spPr>
        <p:txBody>
          <a:bodyPr wrap="square" rtlCol="0" anchor="t"/>
          <a:lstStyle/>
          <a:p>
            <a:pPr algn="ctr">
              <a:lnSpc>
                <a:spcPts val="1920"/>
              </a:lnSpc>
            </a:pPr>
            <a:r>
              <a:rPr lang="en-US" sz="2000" dirty="0">
                <a:latin typeface="Roboto" pitchFamily="34" charset="0"/>
                <a:ea typeface="Roboto" pitchFamily="34" charset="-122"/>
                <a:cs typeface="Roboto" pitchFamily="34" charset="-120"/>
              </a:rPr>
              <a:t>The imaging procedure is planned out by a physician so every detail is known beforehand.</a:t>
            </a:r>
            <a:endParaRPr lang="en-US" sz="2000" dirty="0"/>
          </a:p>
        </p:txBody>
      </p:sp>
      <p:sp>
        <p:nvSpPr>
          <p:cNvPr id="12" name="Shape 10"/>
          <p:cNvSpPr/>
          <p:nvPr/>
        </p:nvSpPr>
        <p:spPr>
          <a:xfrm>
            <a:off x="5341392" y="3853855"/>
            <a:ext cx="30460" cy="533400"/>
          </a:xfrm>
          <a:prstGeom prst="rect">
            <a:avLst/>
          </a:prstGeom>
          <a:solidFill>
            <a:srgbClr val="161B23"/>
          </a:solidFill>
          <a:ln/>
        </p:spPr>
      </p:sp>
      <p:sp>
        <p:nvSpPr>
          <p:cNvPr id="13" name="Shape 11"/>
          <p:cNvSpPr/>
          <p:nvPr/>
        </p:nvSpPr>
        <p:spPr>
          <a:xfrm>
            <a:off x="5185172" y="4215805"/>
            <a:ext cx="342900" cy="342900"/>
          </a:xfrm>
          <a:prstGeom prst="roundRect">
            <a:avLst>
              <a:gd name="adj" fmla="val 26671"/>
            </a:avLst>
          </a:prstGeom>
          <a:solidFill>
            <a:srgbClr val="161B23"/>
          </a:solidFill>
          <a:ln/>
        </p:spPr>
      </p:sp>
      <p:sp>
        <p:nvSpPr>
          <p:cNvPr id="14" name="Text 12"/>
          <p:cNvSpPr/>
          <p:nvPr/>
        </p:nvSpPr>
        <p:spPr>
          <a:xfrm>
            <a:off x="5293122" y="4244380"/>
            <a:ext cx="127000" cy="285750"/>
          </a:xfrm>
          <a:prstGeom prst="rect">
            <a:avLst/>
          </a:prstGeom>
          <a:noFill/>
          <a:ln/>
        </p:spPr>
        <p:txBody>
          <a:bodyPr wrap="none" rtlCol="0" anchor="t"/>
          <a:lstStyle/>
          <a:p>
            <a:pPr algn="ctr">
              <a:lnSpc>
                <a:spcPts val="2250"/>
              </a:lnSpc>
            </a:pPr>
            <a:r>
              <a:rPr lang="en-US" sz="3200" dirty="0">
                <a:solidFill>
                  <a:schemeClr val="bg1"/>
                </a:solidFill>
                <a:latin typeface="Roboto Slab" pitchFamily="34" charset="0"/>
                <a:ea typeface="Roboto Slab" pitchFamily="34" charset="-122"/>
                <a:cs typeface="Roboto Slab" pitchFamily="34" charset="-120"/>
              </a:rPr>
              <a:t>2</a:t>
            </a:r>
            <a:endParaRPr lang="en-US" sz="3200" dirty="0">
              <a:solidFill>
                <a:schemeClr val="bg1"/>
              </a:solidFill>
            </a:endParaRPr>
          </a:p>
        </p:txBody>
      </p:sp>
      <p:sp>
        <p:nvSpPr>
          <p:cNvPr id="15" name="Text 13"/>
          <p:cNvSpPr/>
          <p:nvPr/>
        </p:nvSpPr>
        <p:spPr>
          <a:xfrm>
            <a:off x="4609753" y="1370384"/>
            <a:ext cx="1524198" cy="238125"/>
          </a:xfrm>
          <a:prstGeom prst="rect">
            <a:avLst/>
          </a:prstGeom>
          <a:noFill/>
          <a:ln/>
        </p:spPr>
        <p:txBody>
          <a:bodyPr wrap="none" rtlCol="0" anchor="t"/>
          <a:lstStyle/>
          <a:p>
            <a:pPr algn="ctr">
              <a:lnSpc>
                <a:spcPts val="1875"/>
              </a:lnSpc>
            </a:pPr>
            <a:r>
              <a:rPr lang="en-US" sz="2800" dirty="0">
                <a:latin typeface="Roboto Slab" pitchFamily="34" charset="0"/>
                <a:ea typeface="Roboto Slab" pitchFamily="34" charset="-122"/>
                <a:cs typeface="Roboto Slab" pitchFamily="34" charset="-120"/>
              </a:rPr>
              <a:t>Preparation</a:t>
            </a:r>
            <a:endParaRPr lang="en-US" sz="2800" dirty="0"/>
          </a:p>
        </p:txBody>
      </p:sp>
      <p:sp>
        <p:nvSpPr>
          <p:cNvPr id="16" name="Text 14"/>
          <p:cNvSpPr/>
          <p:nvPr/>
        </p:nvSpPr>
        <p:spPr>
          <a:xfrm>
            <a:off x="3835598" y="2070472"/>
            <a:ext cx="2915047" cy="975122"/>
          </a:xfrm>
          <a:prstGeom prst="rect">
            <a:avLst/>
          </a:prstGeom>
          <a:noFill/>
          <a:ln/>
        </p:spPr>
        <p:txBody>
          <a:bodyPr wrap="square" rtlCol="0" anchor="t"/>
          <a:lstStyle/>
          <a:p>
            <a:pPr algn="ctr">
              <a:lnSpc>
                <a:spcPts val="1920"/>
              </a:lnSpc>
            </a:pPr>
            <a:r>
              <a:rPr lang="en-US" sz="2000" dirty="0">
                <a:latin typeface="Roboto" pitchFamily="34" charset="0"/>
                <a:ea typeface="Roboto" pitchFamily="34" charset="-122"/>
                <a:cs typeface="Roboto" pitchFamily="34" charset="-120"/>
              </a:rPr>
              <a:t>Patient is screened for any allergies or contraindications beforehand and adequately hydrated before the procedure begins.</a:t>
            </a:r>
            <a:endParaRPr lang="en-US" sz="2000" dirty="0"/>
          </a:p>
        </p:txBody>
      </p:sp>
      <p:sp>
        <p:nvSpPr>
          <p:cNvPr id="17" name="Shape 15"/>
          <p:cNvSpPr/>
          <p:nvPr/>
        </p:nvSpPr>
        <p:spPr>
          <a:xfrm>
            <a:off x="6819850" y="4387255"/>
            <a:ext cx="30460" cy="533400"/>
          </a:xfrm>
          <a:prstGeom prst="rect">
            <a:avLst/>
          </a:prstGeom>
          <a:solidFill>
            <a:srgbClr val="161B23"/>
          </a:solidFill>
          <a:ln/>
        </p:spPr>
      </p:sp>
      <p:sp>
        <p:nvSpPr>
          <p:cNvPr id="18" name="Shape 16"/>
          <p:cNvSpPr/>
          <p:nvPr/>
        </p:nvSpPr>
        <p:spPr>
          <a:xfrm>
            <a:off x="6663631" y="4215805"/>
            <a:ext cx="342900" cy="342900"/>
          </a:xfrm>
          <a:prstGeom prst="roundRect">
            <a:avLst>
              <a:gd name="adj" fmla="val 26671"/>
            </a:avLst>
          </a:prstGeom>
          <a:solidFill>
            <a:srgbClr val="161B23"/>
          </a:solidFill>
          <a:ln/>
        </p:spPr>
      </p:sp>
      <p:sp>
        <p:nvSpPr>
          <p:cNvPr id="19" name="Text 17"/>
          <p:cNvSpPr/>
          <p:nvPr/>
        </p:nvSpPr>
        <p:spPr>
          <a:xfrm>
            <a:off x="6774756" y="4244380"/>
            <a:ext cx="120650" cy="285750"/>
          </a:xfrm>
          <a:prstGeom prst="rect">
            <a:avLst/>
          </a:prstGeom>
          <a:noFill/>
          <a:ln/>
        </p:spPr>
        <p:txBody>
          <a:bodyPr wrap="none" rtlCol="0" anchor="t"/>
          <a:lstStyle/>
          <a:p>
            <a:pPr algn="ctr">
              <a:lnSpc>
                <a:spcPts val="2250"/>
              </a:lnSpc>
            </a:pPr>
            <a:r>
              <a:rPr lang="en-US" sz="3200" dirty="0">
                <a:solidFill>
                  <a:schemeClr val="bg1"/>
                </a:solidFill>
                <a:latin typeface="Roboto Slab" pitchFamily="34" charset="0"/>
                <a:ea typeface="Roboto Slab" pitchFamily="34" charset="-122"/>
                <a:cs typeface="Roboto Slab" pitchFamily="34" charset="-120"/>
              </a:rPr>
              <a:t>3</a:t>
            </a:r>
            <a:endParaRPr lang="en-US" sz="3200" dirty="0">
              <a:solidFill>
                <a:schemeClr val="bg1"/>
              </a:solidFill>
            </a:endParaRPr>
          </a:p>
        </p:txBody>
      </p:sp>
      <p:sp>
        <p:nvSpPr>
          <p:cNvPr id="20" name="Text 18"/>
          <p:cNvSpPr/>
          <p:nvPr/>
        </p:nvSpPr>
        <p:spPr>
          <a:xfrm>
            <a:off x="6072982" y="5073154"/>
            <a:ext cx="1524198" cy="238125"/>
          </a:xfrm>
          <a:prstGeom prst="rect">
            <a:avLst/>
          </a:prstGeom>
          <a:noFill/>
          <a:ln/>
        </p:spPr>
        <p:txBody>
          <a:bodyPr wrap="none" rtlCol="0" anchor="t"/>
          <a:lstStyle/>
          <a:p>
            <a:pPr algn="ctr">
              <a:lnSpc>
                <a:spcPts val="1875"/>
              </a:lnSpc>
            </a:pPr>
            <a:r>
              <a:rPr lang="en-US" sz="2800" dirty="0">
                <a:latin typeface="Roboto Slab" pitchFamily="34" charset="0"/>
                <a:ea typeface="Roboto Slab" pitchFamily="34" charset="-122"/>
                <a:cs typeface="Roboto Slab" pitchFamily="34" charset="-120"/>
              </a:rPr>
              <a:t>Imaging</a:t>
            </a:r>
            <a:endParaRPr lang="en-US" sz="2800" dirty="0"/>
          </a:p>
        </p:txBody>
      </p:sp>
      <p:sp>
        <p:nvSpPr>
          <p:cNvPr id="21" name="Text 19"/>
          <p:cNvSpPr/>
          <p:nvPr/>
        </p:nvSpPr>
        <p:spPr>
          <a:xfrm>
            <a:off x="5585222" y="5463679"/>
            <a:ext cx="4130775" cy="975122"/>
          </a:xfrm>
          <a:prstGeom prst="rect">
            <a:avLst/>
          </a:prstGeom>
          <a:noFill/>
          <a:ln/>
        </p:spPr>
        <p:txBody>
          <a:bodyPr wrap="square" rtlCol="0" anchor="t"/>
          <a:lstStyle/>
          <a:p>
            <a:pPr algn="ctr">
              <a:lnSpc>
                <a:spcPts val="1920"/>
              </a:lnSpc>
            </a:pPr>
            <a:r>
              <a:rPr lang="en-US" sz="2000" dirty="0">
                <a:latin typeface="Roboto" pitchFamily="34" charset="0"/>
                <a:ea typeface="Roboto" pitchFamily="34" charset="-122"/>
                <a:cs typeface="Roboto" pitchFamily="34" charset="-120"/>
              </a:rPr>
              <a:t>The radiotracer is injected into the patient's vein or swallowed. The images are then taken over the next 2-4 hours.</a:t>
            </a:r>
            <a:endParaRPr lang="en-US" sz="2000" dirty="0"/>
          </a:p>
        </p:txBody>
      </p:sp>
      <p:sp>
        <p:nvSpPr>
          <p:cNvPr id="22" name="Shape 20"/>
          <p:cNvSpPr/>
          <p:nvPr/>
        </p:nvSpPr>
        <p:spPr>
          <a:xfrm>
            <a:off x="8298408" y="3853855"/>
            <a:ext cx="30460" cy="533400"/>
          </a:xfrm>
          <a:prstGeom prst="rect">
            <a:avLst/>
          </a:prstGeom>
          <a:solidFill>
            <a:srgbClr val="161B23"/>
          </a:solidFill>
          <a:ln/>
        </p:spPr>
      </p:sp>
      <p:sp>
        <p:nvSpPr>
          <p:cNvPr id="23" name="Shape 21"/>
          <p:cNvSpPr/>
          <p:nvPr/>
        </p:nvSpPr>
        <p:spPr>
          <a:xfrm>
            <a:off x="8142188" y="4215805"/>
            <a:ext cx="342900" cy="342900"/>
          </a:xfrm>
          <a:prstGeom prst="roundRect">
            <a:avLst>
              <a:gd name="adj" fmla="val 26671"/>
            </a:avLst>
          </a:prstGeom>
          <a:solidFill>
            <a:srgbClr val="161B23"/>
          </a:solidFill>
          <a:ln/>
        </p:spPr>
      </p:sp>
      <p:sp>
        <p:nvSpPr>
          <p:cNvPr id="24" name="Text 22"/>
          <p:cNvSpPr/>
          <p:nvPr/>
        </p:nvSpPr>
        <p:spPr>
          <a:xfrm>
            <a:off x="8246963" y="4244380"/>
            <a:ext cx="133350" cy="285750"/>
          </a:xfrm>
          <a:prstGeom prst="rect">
            <a:avLst/>
          </a:prstGeom>
          <a:noFill/>
          <a:ln/>
        </p:spPr>
        <p:txBody>
          <a:bodyPr wrap="none" rtlCol="0" anchor="t"/>
          <a:lstStyle/>
          <a:p>
            <a:pPr algn="ctr">
              <a:lnSpc>
                <a:spcPts val="2250"/>
              </a:lnSpc>
            </a:pPr>
            <a:r>
              <a:rPr lang="en-US" sz="3200" dirty="0">
                <a:solidFill>
                  <a:schemeClr val="bg1"/>
                </a:solidFill>
                <a:latin typeface="Roboto Slab" pitchFamily="34" charset="0"/>
                <a:ea typeface="Roboto Slab" pitchFamily="34" charset="-122"/>
                <a:cs typeface="Roboto Slab" pitchFamily="34" charset="-120"/>
              </a:rPr>
              <a:t>4</a:t>
            </a:r>
            <a:endParaRPr lang="en-US" sz="3200" dirty="0">
              <a:solidFill>
                <a:schemeClr val="bg1"/>
              </a:solidFill>
            </a:endParaRPr>
          </a:p>
        </p:txBody>
      </p:sp>
      <p:sp>
        <p:nvSpPr>
          <p:cNvPr id="25" name="Text 23"/>
          <p:cNvSpPr/>
          <p:nvPr/>
        </p:nvSpPr>
        <p:spPr>
          <a:xfrm>
            <a:off x="7566769" y="1370384"/>
            <a:ext cx="1524198" cy="238125"/>
          </a:xfrm>
          <a:prstGeom prst="rect">
            <a:avLst/>
          </a:prstGeom>
          <a:noFill/>
          <a:ln/>
        </p:spPr>
        <p:txBody>
          <a:bodyPr wrap="none" rtlCol="0" anchor="t"/>
          <a:lstStyle/>
          <a:p>
            <a:pPr algn="ctr">
              <a:lnSpc>
                <a:spcPts val="1875"/>
              </a:lnSpc>
            </a:pPr>
            <a:r>
              <a:rPr lang="en-US" sz="2800" dirty="0">
                <a:latin typeface="Roboto Slab" pitchFamily="34" charset="0"/>
                <a:ea typeface="Roboto Slab" pitchFamily="34" charset="-122"/>
                <a:cs typeface="Roboto Slab" pitchFamily="34" charset="-120"/>
              </a:rPr>
              <a:t>Aftercare</a:t>
            </a:r>
            <a:endParaRPr lang="en-US" sz="2800" dirty="0"/>
          </a:p>
        </p:txBody>
      </p:sp>
      <p:sp>
        <p:nvSpPr>
          <p:cNvPr id="26" name="Text 24"/>
          <p:cNvSpPr/>
          <p:nvPr/>
        </p:nvSpPr>
        <p:spPr>
          <a:xfrm>
            <a:off x="6895406" y="2050594"/>
            <a:ext cx="3168141" cy="975122"/>
          </a:xfrm>
          <a:prstGeom prst="rect">
            <a:avLst/>
          </a:prstGeom>
          <a:noFill/>
          <a:ln/>
        </p:spPr>
        <p:txBody>
          <a:bodyPr wrap="square" rtlCol="0" anchor="t"/>
          <a:lstStyle/>
          <a:p>
            <a:pPr algn="ctr">
              <a:lnSpc>
                <a:spcPts val="1920"/>
              </a:lnSpc>
            </a:pPr>
            <a:r>
              <a:rPr lang="en-US" sz="2000" dirty="0">
                <a:latin typeface="Roboto" pitchFamily="34" charset="0"/>
                <a:ea typeface="Roboto" pitchFamily="34" charset="-122"/>
                <a:cs typeface="Roboto" pitchFamily="34" charset="-120"/>
              </a:rPr>
              <a:t>Patients will be monitored for any adverse reactions and appropriate advice given to the patient on continuing their daily activities.</a:t>
            </a:r>
            <a:endParaRPr lang="en-US" sz="2000" dirty="0"/>
          </a:p>
        </p:txBody>
      </p:sp>
    </p:spTree>
    <p:extLst>
      <p:ext uri="{BB962C8B-B14F-4D97-AF65-F5344CB8AC3E}">
        <p14:creationId xmlns:p14="http://schemas.microsoft.com/office/powerpoint/2010/main" val="1228455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ext Box 4"/>
          <p:cNvSpPr txBox="1">
            <a:spLocks noChangeArrowheads="1"/>
          </p:cNvSpPr>
          <p:nvPr/>
        </p:nvSpPr>
        <p:spPr bwMode="auto">
          <a:xfrm>
            <a:off x="2495550" y="476250"/>
            <a:ext cx="64277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3200">
                <a:latin typeface="Arial Rounded MT Bold" panose="020F0704030504030204" pitchFamily="34" charset="0"/>
                <a:cs typeface="+mn-cs"/>
              </a:rPr>
              <a:t>WHAT IS NUCLEAR MEDICINE?</a:t>
            </a:r>
          </a:p>
        </p:txBody>
      </p:sp>
      <p:sp>
        <p:nvSpPr>
          <p:cNvPr id="4101" name="Text Box 5"/>
          <p:cNvSpPr txBox="1">
            <a:spLocks noChangeArrowheads="1"/>
          </p:cNvSpPr>
          <p:nvPr/>
        </p:nvSpPr>
        <p:spPr bwMode="auto">
          <a:xfrm>
            <a:off x="586854" y="1412875"/>
            <a:ext cx="10945504" cy="4561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lnSpc>
                <a:spcPct val="110000"/>
              </a:lnSpc>
              <a:buFontTx/>
              <a:buChar char="•"/>
            </a:pPr>
            <a:r>
              <a:rPr lang="en-US" altLang="en-US" sz="2200" dirty="0">
                <a:latin typeface="Arial Rounded MT Bold" panose="020F0704030504030204" pitchFamily="34" charset="0"/>
                <a:cs typeface="+mn-cs"/>
              </a:rPr>
              <a:t> Nuclear medicine is a diagnostic imaging tool</a:t>
            </a:r>
          </a:p>
          <a:p>
            <a:pPr eaLnBrk="0" hangingPunct="0">
              <a:lnSpc>
                <a:spcPct val="110000"/>
              </a:lnSpc>
              <a:buFontTx/>
              <a:buChar char="•"/>
            </a:pPr>
            <a:endParaRPr lang="en-US" altLang="en-US" sz="2200" dirty="0">
              <a:latin typeface="Arial Rounded MT Bold" panose="020F0704030504030204" pitchFamily="34" charset="0"/>
              <a:cs typeface="+mn-cs"/>
            </a:endParaRPr>
          </a:p>
          <a:p>
            <a:pPr eaLnBrk="0" hangingPunct="0">
              <a:lnSpc>
                <a:spcPct val="110000"/>
              </a:lnSpc>
              <a:buFontTx/>
              <a:buChar char="•"/>
            </a:pPr>
            <a:r>
              <a:rPr lang="en-US" altLang="en-US" sz="2200" dirty="0">
                <a:latin typeface="Arial Rounded MT Bold" panose="020F0704030504030204" pitchFamily="34" charset="0"/>
                <a:cs typeface="+mn-cs"/>
              </a:rPr>
              <a:t> Nuclear medicine gives us FUNCTIONAL data</a:t>
            </a:r>
          </a:p>
          <a:p>
            <a:pPr eaLnBrk="0" hangingPunct="0">
              <a:lnSpc>
                <a:spcPct val="110000"/>
              </a:lnSpc>
              <a:buFontTx/>
              <a:buChar char="•"/>
            </a:pPr>
            <a:endParaRPr lang="en-US" altLang="en-US" sz="2200" dirty="0">
              <a:latin typeface="Arial Rounded MT Bold" panose="020F0704030504030204" pitchFamily="34" charset="0"/>
              <a:cs typeface="+mn-cs"/>
            </a:endParaRPr>
          </a:p>
          <a:p>
            <a:pPr eaLnBrk="0" hangingPunct="0">
              <a:lnSpc>
                <a:spcPct val="110000"/>
              </a:lnSpc>
              <a:buFontTx/>
              <a:buChar char="•"/>
            </a:pPr>
            <a:r>
              <a:rPr lang="en-US" altLang="en-US" sz="2200" dirty="0">
                <a:latin typeface="Arial Rounded MT Bold" panose="020F0704030504030204" pitchFamily="34" charset="0"/>
                <a:cs typeface="+mn-cs"/>
              </a:rPr>
              <a:t> Based on the TRACER PRINCIPLE: radioactive compounds participate in a biological process the same way as non-radioactive substances. Since these radioactive materials can be detected by their emission of gamma rays, these materials can be used to follow physiological processes within the body</a:t>
            </a:r>
          </a:p>
          <a:p>
            <a:pPr eaLnBrk="0" hangingPunct="0">
              <a:lnSpc>
                <a:spcPct val="110000"/>
              </a:lnSpc>
              <a:buFontTx/>
              <a:buChar char="•"/>
            </a:pPr>
            <a:endParaRPr lang="en-US" altLang="en-US" sz="2200" dirty="0">
              <a:latin typeface="Arial Rounded MT Bold" panose="020F0704030504030204" pitchFamily="34" charset="0"/>
              <a:cs typeface="+mn-cs"/>
            </a:endParaRPr>
          </a:p>
          <a:p>
            <a:pPr eaLnBrk="0" hangingPunct="0">
              <a:lnSpc>
                <a:spcPct val="110000"/>
              </a:lnSpc>
              <a:buFontTx/>
              <a:buChar char="•"/>
            </a:pPr>
            <a:r>
              <a:rPr lang="en-US" altLang="en-US" sz="2200" dirty="0">
                <a:latin typeface="Arial Rounded MT Bold" panose="020F0704030504030204" pitchFamily="34" charset="0"/>
                <a:cs typeface="+mn-cs"/>
              </a:rPr>
              <a:t> Earliest study in humans: 1927 – </a:t>
            </a:r>
            <a:r>
              <a:rPr lang="en-US" altLang="en-US" sz="2200" dirty="0" err="1">
                <a:latin typeface="Arial Rounded MT Bold" panose="020F0704030504030204" pitchFamily="34" charset="0"/>
                <a:cs typeface="+mn-cs"/>
              </a:rPr>
              <a:t>Blumgart</a:t>
            </a:r>
            <a:r>
              <a:rPr lang="en-US" altLang="en-US" sz="2200" dirty="0">
                <a:latin typeface="Arial Rounded MT Bold" panose="020F0704030504030204" pitchFamily="34" charset="0"/>
                <a:cs typeface="+mn-cs"/>
              </a:rPr>
              <a:t> and Weiss measured blood flow</a:t>
            </a:r>
          </a:p>
          <a:p>
            <a:pPr eaLnBrk="0" hangingPunct="0">
              <a:lnSpc>
                <a:spcPct val="110000"/>
              </a:lnSpc>
            </a:pPr>
            <a:endParaRPr lang="en-US" altLang="en-US" sz="2200" dirty="0">
              <a:latin typeface="Arial Rounded MT Bold" panose="020F0704030504030204" pitchFamily="34" charset="0"/>
              <a:cs typeface="+mn-cs"/>
            </a:endParaRPr>
          </a:p>
          <a:p>
            <a:pPr eaLnBrk="0" hangingPunct="0">
              <a:lnSpc>
                <a:spcPct val="110000"/>
              </a:lnSpc>
            </a:pPr>
            <a:endParaRPr lang="en-US" altLang="en-US" sz="2200" dirty="0">
              <a:latin typeface="Arial Rounded MT Bold" panose="020F0704030504030204" pitchFamily="34" charset="0"/>
              <a:cs typeface="+mn-cs"/>
            </a:endParaRPr>
          </a:p>
        </p:txBody>
      </p:sp>
    </p:spTree>
    <p:extLst>
      <p:ext uri="{BB962C8B-B14F-4D97-AF65-F5344CB8AC3E}">
        <p14:creationId xmlns:p14="http://schemas.microsoft.com/office/powerpoint/2010/main" val="3368238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2495550" y="476250"/>
            <a:ext cx="64277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3200">
                <a:latin typeface="Arial Rounded MT Bold" panose="020F0704030504030204" pitchFamily="34" charset="0"/>
              </a:rPr>
              <a:t>WHAT IS NUCLEAR MEDICINE?</a:t>
            </a:r>
          </a:p>
        </p:txBody>
      </p:sp>
      <p:grpSp>
        <p:nvGrpSpPr>
          <p:cNvPr id="17412" name="Group 4"/>
          <p:cNvGrpSpPr>
            <a:grpSpLocks/>
          </p:cNvGrpSpPr>
          <p:nvPr/>
        </p:nvGrpSpPr>
        <p:grpSpPr bwMode="auto">
          <a:xfrm>
            <a:off x="2063750" y="1341438"/>
            <a:ext cx="8064500" cy="2520950"/>
            <a:chOff x="703" y="2433"/>
            <a:chExt cx="4463" cy="1460"/>
          </a:xfrm>
        </p:grpSpPr>
        <p:pic>
          <p:nvPicPr>
            <p:cNvPr id="17413" name="Picture 5" descr="JOHNSON-TONY-PHYSICS_2007-11-05_3"/>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03" y="2433"/>
              <a:ext cx="1451" cy="1451"/>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JOHNSON-TONY-PHYSICS_2007-11-05_4"/>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714" y="2441"/>
              <a:ext cx="1452" cy="1452"/>
            </a:xfrm>
            <a:prstGeom prst="rect">
              <a:avLst/>
            </a:prstGeom>
            <a:noFill/>
            <a:extLst>
              <a:ext uri="{909E8E84-426E-40DD-AFC4-6F175D3DCCD1}">
                <a14:hiddenFill xmlns:a14="http://schemas.microsoft.com/office/drawing/2010/main">
                  <a:solidFill>
                    <a:srgbClr val="FFFFFF"/>
                  </a:solidFill>
                </a14:hiddenFill>
              </a:ext>
            </a:extLst>
          </p:spPr>
        </p:pic>
        <p:sp>
          <p:nvSpPr>
            <p:cNvPr id="17415" name="Line 7"/>
            <p:cNvSpPr>
              <a:spLocks noChangeShapeType="1"/>
            </p:cNvSpPr>
            <p:nvPr/>
          </p:nvSpPr>
          <p:spPr bwMode="auto">
            <a:xfrm>
              <a:off x="2472" y="2976"/>
              <a:ext cx="862"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16" name="Group 8"/>
          <p:cNvGrpSpPr>
            <a:grpSpLocks/>
          </p:cNvGrpSpPr>
          <p:nvPr/>
        </p:nvGrpSpPr>
        <p:grpSpPr bwMode="auto">
          <a:xfrm>
            <a:off x="2063750" y="3933826"/>
            <a:ext cx="8064500" cy="2606675"/>
            <a:chOff x="703" y="609"/>
            <a:chExt cx="4445" cy="1460"/>
          </a:xfrm>
        </p:grpSpPr>
        <p:pic>
          <p:nvPicPr>
            <p:cNvPr id="17417" name="Picture 9" descr="JOHNSON-TONY-PHYSICS_2007-11-05_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03" y="609"/>
              <a:ext cx="1451" cy="1451"/>
            </a:xfrm>
            <a:prstGeom prst="rect">
              <a:avLst/>
            </a:prstGeom>
            <a:noFill/>
            <a:extLst>
              <a:ext uri="{909E8E84-426E-40DD-AFC4-6F175D3DCCD1}">
                <a14:hiddenFill xmlns:a14="http://schemas.microsoft.com/office/drawing/2010/main">
                  <a:solidFill>
                    <a:srgbClr val="FFFFFF"/>
                  </a:solidFill>
                </a14:hiddenFill>
              </a:ext>
            </a:extLst>
          </p:spPr>
        </p:pic>
        <p:pic>
          <p:nvPicPr>
            <p:cNvPr id="17418" name="Picture 10" descr="JOHNSON-TONY-PHYSICS_2007-11-05_2"/>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697" y="618"/>
              <a:ext cx="1451" cy="1451"/>
            </a:xfrm>
            <a:prstGeom prst="rect">
              <a:avLst/>
            </a:prstGeom>
            <a:noFill/>
            <a:extLst>
              <a:ext uri="{909E8E84-426E-40DD-AFC4-6F175D3DCCD1}">
                <a14:hiddenFill xmlns:a14="http://schemas.microsoft.com/office/drawing/2010/main">
                  <a:solidFill>
                    <a:srgbClr val="FFFFFF"/>
                  </a:solidFill>
                </a14:hiddenFill>
              </a:ext>
            </a:extLst>
          </p:spPr>
        </p:pic>
        <p:sp>
          <p:nvSpPr>
            <p:cNvPr id="17419" name="Line 11"/>
            <p:cNvSpPr>
              <a:spLocks noChangeShapeType="1"/>
            </p:cNvSpPr>
            <p:nvPr/>
          </p:nvSpPr>
          <p:spPr bwMode="auto">
            <a:xfrm>
              <a:off x="2472" y="1253"/>
              <a:ext cx="862"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extLst>
      <p:ext uri="{BB962C8B-B14F-4D97-AF65-F5344CB8AC3E}">
        <p14:creationId xmlns:p14="http://schemas.microsoft.com/office/powerpoint/2010/main" val="24968415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4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697863" y="610891"/>
            <a:ext cx="7129040" cy="5529881"/>
            <a:chOff x="1209" y="1344"/>
            <a:chExt cx="3290" cy="2552"/>
          </a:xfrm>
        </p:grpSpPr>
        <p:sp>
          <p:nvSpPr>
            <p:cNvPr id="3" name="AutoShape 3"/>
            <p:cNvSpPr>
              <a:spLocks noChangeAspect="1" noChangeArrowheads="1" noTextEdit="1"/>
            </p:cNvSpPr>
            <p:nvPr/>
          </p:nvSpPr>
          <p:spPr bwMode="auto">
            <a:xfrm>
              <a:off x="1209" y="1344"/>
              <a:ext cx="3290" cy="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09" y="1344"/>
              <a:ext cx="3294" cy="2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4327" y="925875"/>
            <a:ext cx="3271060" cy="4928592"/>
          </a:xfrm>
          <a:prstGeom prst="rect">
            <a:avLst/>
          </a:prstGeom>
        </p:spPr>
      </p:pic>
    </p:spTree>
    <p:extLst>
      <p:ext uri="{BB962C8B-B14F-4D97-AF65-F5344CB8AC3E}">
        <p14:creationId xmlns:p14="http://schemas.microsoft.com/office/powerpoint/2010/main" val="3713576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sz="quarter" idx="1"/>
          </p:nvPr>
        </p:nvSpPr>
        <p:spPr/>
        <p:txBody>
          <a:bodyPr/>
          <a:lstStyle/>
          <a:p>
            <a:endParaRPr lang="en-GB"/>
          </a:p>
        </p:txBody>
      </p:sp>
      <p:pic>
        <p:nvPicPr>
          <p:cNvPr id="5" name="Picture 4"/>
          <p:cNvPicPr>
            <a:picLocks noChangeAspect="1"/>
          </p:cNvPicPr>
          <p:nvPr/>
        </p:nvPicPr>
        <p:blipFill>
          <a:blip r:embed="rId2" cstate="print"/>
          <a:stretch>
            <a:fillRect/>
          </a:stretch>
        </p:blipFill>
        <p:spPr>
          <a:xfrm>
            <a:off x="1138136" y="0"/>
            <a:ext cx="9375239" cy="6615231"/>
          </a:xfrm>
          <a:prstGeom prst="rect">
            <a:avLst/>
          </a:prstGeom>
        </p:spPr>
      </p:pic>
      <p:sp>
        <p:nvSpPr>
          <p:cNvPr id="7" name="Rectangle 6"/>
          <p:cNvSpPr/>
          <p:nvPr/>
        </p:nvSpPr>
        <p:spPr>
          <a:xfrm>
            <a:off x="835805" y="6581001"/>
            <a:ext cx="10117282" cy="276999"/>
          </a:xfrm>
          <a:prstGeom prst="rect">
            <a:avLst/>
          </a:prstGeom>
        </p:spPr>
        <p:txBody>
          <a:bodyPr wrap="square">
            <a:spAutoFit/>
          </a:bodyPr>
          <a:lstStyle/>
          <a:p>
            <a:r>
              <a:rPr lang="en-GB" sz="1200" dirty="0"/>
              <a:t>http://</a:t>
            </a:r>
            <a:r>
              <a:rPr lang="en-GB" sz="1200" dirty="0" err="1"/>
              <a:t>nuclearmedicineeurope.eu</a:t>
            </a:r>
            <a:r>
              <a:rPr lang="en-GB" sz="1200" dirty="0"/>
              <a:t>/</a:t>
            </a:r>
            <a:r>
              <a:rPr lang="en-GB" sz="1200" dirty="0" err="1"/>
              <a:t>wp</a:t>
            </a:r>
            <a:r>
              <a:rPr lang="en-GB" sz="1200" dirty="0"/>
              <a:t>-content/uploads/2019/09/</a:t>
            </a:r>
            <a:r>
              <a:rPr lang="en-GB" sz="1200" dirty="0" err="1"/>
              <a:t>Hygieia_Public_2019_2mm.pdf</a:t>
            </a:r>
            <a:endParaRPr lang="en-GB" sz="1200" dirty="0"/>
          </a:p>
        </p:txBody>
      </p:sp>
    </p:spTree>
    <p:extLst>
      <p:ext uri="{BB962C8B-B14F-4D97-AF65-F5344CB8AC3E}">
        <p14:creationId xmlns:p14="http://schemas.microsoft.com/office/powerpoint/2010/main" val="3098400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0.8|10.5|2.9"/>
</p:tagLst>
</file>

<file path=ppt/tags/tag2.xml><?xml version="1.0" encoding="utf-8"?>
<p:tagLst xmlns:a="http://schemas.openxmlformats.org/drawingml/2006/main" xmlns:r="http://schemas.openxmlformats.org/officeDocument/2006/relationships" xmlns:p="http://schemas.openxmlformats.org/presentationml/2006/main">
  <p:tag name="TIMING" val="|138"/>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7"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B56F616-FF2E-454C-86EA-E907C89C1FD5}">
  <we:reference id="wa104379177" version="1.0.0.1" store="en-00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Wood Type</Template>
  <TotalTime>5420</TotalTime>
  <Words>2041</Words>
  <Application>Microsoft Office PowerPoint</Application>
  <PresentationFormat>Widescreen</PresentationFormat>
  <Paragraphs>247</Paragraphs>
  <Slides>45</Slides>
  <Notes>14</Notes>
  <HiddenSlides>0</HiddenSlides>
  <MMClips>0</MMClips>
  <ScaleCrop>false</ScaleCrop>
  <HeadingPairs>
    <vt:vector size="8" baseType="variant">
      <vt:variant>
        <vt:lpstr>Fonts Used</vt:lpstr>
      </vt:variant>
      <vt:variant>
        <vt:i4>26</vt:i4>
      </vt:variant>
      <vt:variant>
        <vt:lpstr>Theme</vt:lpstr>
      </vt:variant>
      <vt:variant>
        <vt:i4>2</vt:i4>
      </vt:variant>
      <vt:variant>
        <vt:lpstr>Embedded OLE Servers</vt:lpstr>
      </vt:variant>
      <vt:variant>
        <vt:i4>2</vt:i4>
      </vt:variant>
      <vt:variant>
        <vt:lpstr>Slide Titles</vt:lpstr>
      </vt:variant>
      <vt:variant>
        <vt:i4>45</vt:i4>
      </vt:variant>
    </vt:vector>
  </HeadingPairs>
  <TitlesOfParts>
    <vt:vector size="75" baseType="lpstr">
      <vt:lpstr>adonis-web</vt:lpstr>
      <vt:lpstr>Arial</vt:lpstr>
      <vt:lpstr>Arial Black</vt:lpstr>
      <vt:lpstr>Arial Rounded MT Bold</vt:lpstr>
      <vt:lpstr>Arial,Bold</vt:lpstr>
      <vt:lpstr>Barlow</vt:lpstr>
      <vt:lpstr>Bookman Old Style</vt:lpstr>
      <vt:lpstr>Calibri</vt:lpstr>
      <vt:lpstr>Cambria</vt:lpstr>
      <vt:lpstr>Eudoxus Sans</vt:lpstr>
      <vt:lpstr>Gill Sans MT</vt:lpstr>
      <vt:lpstr>Impact</vt:lpstr>
      <vt:lpstr>Libre Baskerville</vt:lpstr>
      <vt:lpstr>Montserrat</vt:lpstr>
      <vt:lpstr>Mukta</vt:lpstr>
      <vt:lpstr>p22-mackinac-pro</vt:lpstr>
      <vt:lpstr>Prompt</vt:lpstr>
      <vt:lpstr>Roboto</vt:lpstr>
      <vt:lpstr>Roboto Slab</vt:lpstr>
      <vt:lpstr>Rockwell</vt:lpstr>
      <vt:lpstr>Rockwell Condensed</vt:lpstr>
      <vt:lpstr>Source Sans Pro</vt:lpstr>
      <vt:lpstr>Tahoma</vt:lpstr>
      <vt:lpstr>Times New Roman</vt:lpstr>
      <vt:lpstr>Wingdings</vt:lpstr>
      <vt:lpstr>Wingdings 3</vt:lpstr>
      <vt:lpstr>Wood Type</vt:lpstr>
      <vt:lpstr>Origin</vt:lpstr>
      <vt:lpstr>Equation</vt:lpstr>
      <vt:lpstr>Photo Editor Photo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Ionising radiation IN MEDCINE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Click to edit Master title style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V.Vukomanovic</dc:creator>
  <cp:lastModifiedBy>ДАВИД</cp:lastModifiedBy>
  <cp:revision>406</cp:revision>
  <dcterms:created xsi:type="dcterms:W3CDTF">2007-06-04T17:04:49Z</dcterms:created>
  <dcterms:modified xsi:type="dcterms:W3CDTF">2023-10-29T18:34:20Z</dcterms:modified>
</cp:coreProperties>
</file>